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1"/>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34276" autoAdjust="0"/>
  </p:normalViewPr>
  <p:slideViewPr>
    <p:cSldViewPr>
      <p:cViewPr varScale="1">
        <p:scale>
          <a:sx n="107" d="100"/>
          <a:sy n="107" d="100"/>
        </p:scale>
        <p:origin x="-84" y="-1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712215-09D6-4788-A396-35FE9754BE84}"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GB"/>
        </a:p>
      </dgm:t>
    </dgm:pt>
    <dgm:pt modelId="{0E8104DE-BD70-48DB-9BFC-D8935A04E6BA}">
      <dgm:prSet phldrT="[Text]" custT="1"/>
      <dgm:spPr/>
      <dgm:t>
        <a:bodyPr/>
        <a:lstStyle/>
        <a:p>
          <a:r>
            <a:rPr lang="en-GB" sz="2400" dirty="0" smtClean="0"/>
            <a:t>The impact of Nurse Consultant roles is inherently hard to capture</a:t>
          </a:r>
          <a:endParaRPr lang="en-GB" sz="2400" dirty="0"/>
        </a:p>
      </dgm:t>
    </dgm:pt>
    <dgm:pt modelId="{8F953385-1B32-4661-9C8C-060431EC732A}" type="parTrans" cxnId="{802BF0D0-7435-4DB2-88E0-EADAF37BC6A0}">
      <dgm:prSet/>
      <dgm:spPr/>
      <dgm:t>
        <a:bodyPr/>
        <a:lstStyle/>
        <a:p>
          <a:endParaRPr lang="en-GB"/>
        </a:p>
      </dgm:t>
    </dgm:pt>
    <dgm:pt modelId="{5518312C-9113-400B-A1D9-02AC3E68A080}" type="sibTrans" cxnId="{802BF0D0-7435-4DB2-88E0-EADAF37BC6A0}">
      <dgm:prSet/>
      <dgm:spPr/>
      <dgm:t>
        <a:bodyPr/>
        <a:lstStyle/>
        <a:p>
          <a:endParaRPr lang="en-GB"/>
        </a:p>
      </dgm:t>
    </dgm:pt>
    <dgm:pt modelId="{0727C34C-F2B8-4029-A864-DD3897BD8488}">
      <dgm:prSet custT="1"/>
      <dgm:spPr/>
      <dgm:t>
        <a:bodyPr/>
        <a:lstStyle/>
        <a:p>
          <a:r>
            <a:rPr lang="en-GB" sz="2400" dirty="0" smtClean="0"/>
            <a:t>There are some tricky conceptual issues to deal with as well as practical problems!</a:t>
          </a:r>
          <a:endParaRPr lang="en-GB" sz="2400" dirty="0"/>
        </a:p>
      </dgm:t>
    </dgm:pt>
    <dgm:pt modelId="{35DC07B2-2107-41D5-BD83-F61CBF53201E}" type="parTrans" cxnId="{AB28EEC1-28D6-4F04-9B8A-B95C6EDA3740}">
      <dgm:prSet/>
      <dgm:spPr/>
      <dgm:t>
        <a:bodyPr/>
        <a:lstStyle/>
        <a:p>
          <a:endParaRPr lang="en-GB"/>
        </a:p>
      </dgm:t>
    </dgm:pt>
    <dgm:pt modelId="{25696534-45A6-482D-A5CD-F9913031BCD3}" type="sibTrans" cxnId="{AB28EEC1-28D6-4F04-9B8A-B95C6EDA3740}">
      <dgm:prSet/>
      <dgm:spPr/>
      <dgm:t>
        <a:bodyPr/>
        <a:lstStyle/>
        <a:p>
          <a:endParaRPr lang="en-GB"/>
        </a:p>
      </dgm:t>
    </dgm:pt>
    <dgm:pt modelId="{3F83D0D8-0B22-4777-AFDD-386467921BAA}" type="pres">
      <dgm:prSet presAssocID="{26712215-09D6-4788-A396-35FE9754BE84}" presName="vert0" presStyleCnt="0">
        <dgm:presLayoutVars>
          <dgm:dir/>
          <dgm:animOne val="branch"/>
          <dgm:animLvl val="lvl"/>
        </dgm:presLayoutVars>
      </dgm:prSet>
      <dgm:spPr/>
      <dgm:t>
        <a:bodyPr/>
        <a:lstStyle/>
        <a:p>
          <a:endParaRPr lang="en-GB"/>
        </a:p>
      </dgm:t>
    </dgm:pt>
    <dgm:pt modelId="{F6161C49-E89F-4954-BC85-0D65DD8E201C}" type="pres">
      <dgm:prSet presAssocID="{0E8104DE-BD70-48DB-9BFC-D8935A04E6BA}" presName="thickLine" presStyleLbl="alignNode1" presStyleIdx="0" presStyleCnt="2"/>
      <dgm:spPr/>
    </dgm:pt>
    <dgm:pt modelId="{346D048D-4C74-463B-AF53-7F92D63C0570}" type="pres">
      <dgm:prSet presAssocID="{0E8104DE-BD70-48DB-9BFC-D8935A04E6BA}" presName="horz1" presStyleCnt="0"/>
      <dgm:spPr/>
    </dgm:pt>
    <dgm:pt modelId="{784B1EEB-45FB-4F78-A546-4C1333E296E4}" type="pres">
      <dgm:prSet presAssocID="{0E8104DE-BD70-48DB-9BFC-D8935A04E6BA}" presName="tx1" presStyleLbl="revTx" presStyleIdx="0" presStyleCnt="2"/>
      <dgm:spPr/>
      <dgm:t>
        <a:bodyPr/>
        <a:lstStyle/>
        <a:p>
          <a:endParaRPr lang="en-GB"/>
        </a:p>
      </dgm:t>
    </dgm:pt>
    <dgm:pt modelId="{6A94565A-2317-43B5-A914-0B3DC681C3E3}" type="pres">
      <dgm:prSet presAssocID="{0E8104DE-BD70-48DB-9BFC-D8935A04E6BA}" presName="vert1" presStyleCnt="0"/>
      <dgm:spPr/>
    </dgm:pt>
    <dgm:pt modelId="{59F9ACF1-A138-477E-BB2F-7A5E81A27203}" type="pres">
      <dgm:prSet presAssocID="{0727C34C-F2B8-4029-A864-DD3897BD8488}" presName="thickLine" presStyleLbl="alignNode1" presStyleIdx="1" presStyleCnt="2"/>
      <dgm:spPr/>
    </dgm:pt>
    <dgm:pt modelId="{2966BC41-D152-401D-832C-0E48AEC3ABFB}" type="pres">
      <dgm:prSet presAssocID="{0727C34C-F2B8-4029-A864-DD3897BD8488}" presName="horz1" presStyleCnt="0"/>
      <dgm:spPr/>
    </dgm:pt>
    <dgm:pt modelId="{A029A4C5-58E5-44A2-8CF5-78586D4448AC}" type="pres">
      <dgm:prSet presAssocID="{0727C34C-F2B8-4029-A864-DD3897BD8488}" presName="tx1" presStyleLbl="revTx" presStyleIdx="1" presStyleCnt="2" custScaleY="127174"/>
      <dgm:spPr/>
      <dgm:t>
        <a:bodyPr/>
        <a:lstStyle/>
        <a:p>
          <a:endParaRPr lang="en-GB"/>
        </a:p>
      </dgm:t>
    </dgm:pt>
    <dgm:pt modelId="{D4F04271-6568-471C-9BD4-B76988631045}" type="pres">
      <dgm:prSet presAssocID="{0727C34C-F2B8-4029-A864-DD3897BD8488}" presName="vert1" presStyleCnt="0"/>
      <dgm:spPr/>
    </dgm:pt>
  </dgm:ptLst>
  <dgm:cxnLst>
    <dgm:cxn modelId="{AB28EEC1-28D6-4F04-9B8A-B95C6EDA3740}" srcId="{26712215-09D6-4788-A396-35FE9754BE84}" destId="{0727C34C-F2B8-4029-A864-DD3897BD8488}" srcOrd="1" destOrd="0" parTransId="{35DC07B2-2107-41D5-BD83-F61CBF53201E}" sibTransId="{25696534-45A6-482D-A5CD-F9913031BCD3}"/>
    <dgm:cxn modelId="{802BF0D0-7435-4DB2-88E0-EADAF37BC6A0}" srcId="{26712215-09D6-4788-A396-35FE9754BE84}" destId="{0E8104DE-BD70-48DB-9BFC-D8935A04E6BA}" srcOrd="0" destOrd="0" parTransId="{8F953385-1B32-4661-9C8C-060431EC732A}" sibTransId="{5518312C-9113-400B-A1D9-02AC3E68A080}"/>
    <dgm:cxn modelId="{3C53D55A-EAB0-48EE-95FC-9C6DD1964B2F}" type="presOf" srcId="{0E8104DE-BD70-48DB-9BFC-D8935A04E6BA}" destId="{784B1EEB-45FB-4F78-A546-4C1333E296E4}" srcOrd="0" destOrd="0" presId="urn:microsoft.com/office/officeart/2008/layout/LinedList"/>
    <dgm:cxn modelId="{B8989680-5303-47AB-8C90-D470449079B0}" type="presOf" srcId="{0727C34C-F2B8-4029-A864-DD3897BD8488}" destId="{A029A4C5-58E5-44A2-8CF5-78586D4448AC}" srcOrd="0" destOrd="0" presId="urn:microsoft.com/office/officeart/2008/layout/LinedList"/>
    <dgm:cxn modelId="{D4CC0700-BFC4-4A29-95D2-423D697D1D72}" type="presOf" srcId="{26712215-09D6-4788-A396-35FE9754BE84}" destId="{3F83D0D8-0B22-4777-AFDD-386467921BAA}" srcOrd="0" destOrd="0" presId="urn:microsoft.com/office/officeart/2008/layout/LinedList"/>
    <dgm:cxn modelId="{4D686054-E406-4F1B-831D-4C82FEDFE653}" type="presParOf" srcId="{3F83D0D8-0B22-4777-AFDD-386467921BAA}" destId="{F6161C49-E89F-4954-BC85-0D65DD8E201C}" srcOrd="0" destOrd="0" presId="urn:microsoft.com/office/officeart/2008/layout/LinedList"/>
    <dgm:cxn modelId="{FEDFE702-7847-4732-8CA0-EF83215D99BB}" type="presParOf" srcId="{3F83D0D8-0B22-4777-AFDD-386467921BAA}" destId="{346D048D-4C74-463B-AF53-7F92D63C0570}" srcOrd="1" destOrd="0" presId="urn:microsoft.com/office/officeart/2008/layout/LinedList"/>
    <dgm:cxn modelId="{424914C4-D0B4-4821-B774-B08252BC89EE}" type="presParOf" srcId="{346D048D-4C74-463B-AF53-7F92D63C0570}" destId="{784B1EEB-45FB-4F78-A546-4C1333E296E4}" srcOrd="0" destOrd="0" presId="urn:microsoft.com/office/officeart/2008/layout/LinedList"/>
    <dgm:cxn modelId="{42545D5A-DEE5-457C-AC88-F25813C6355E}" type="presParOf" srcId="{346D048D-4C74-463B-AF53-7F92D63C0570}" destId="{6A94565A-2317-43B5-A914-0B3DC681C3E3}" srcOrd="1" destOrd="0" presId="urn:microsoft.com/office/officeart/2008/layout/LinedList"/>
    <dgm:cxn modelId="{530347C9-8508-4927-8268-38D246942423}" type="presParOf" srcId="{3F83D0D8-0B22-4777-AFDD-386467921BAA}" destId="{59F9ACF1-A138-477E-BB2F-7A5E81A27203}" srcOrd="2" destOrd="0" presId="urn:microsoft.com/office/officeart/2008/layout/LinedList"/>
    <dgm:cxn modelId="{42565287-E4B2-42BF-99BD-269A6DA06DEB}" type="presParOf" srcId="{3F83D0D8-0B22-4777-AFDD-386467921BAA}" destId="{2966BC41-D152-401D-832C-0E48AEC3ABFB}" srcOrd="3" destOrd="0" presId="urn:microsoft.com/office/officeart/2008/layout/LinedList"/>
    <dgm:cxn modelId="{23FA1D75-3752-4FC9-B991-52EF48F4A3AE}" type="presParOf" srcId="{2966BC41-D152-401D-832C-0E48AEC3ABFB}" destId="{A029A4C5-58E5-44A2-8CF5-78586D4448AC}" srcOrd="0" destOrd="0" presId="urn:microsoft.com/office/officeart/2008/layout/LinedList"/>
    <dgm:cxn modelId="{FA6114F4-2B5E-4BE4-80AF-2943D4AC9135}" type="presParOf" srcId="{2966BC41-D152-401D-832C-0E48AEC3ABFB}" destId="{D4F04271-6568-471C-9BD4-B7698863104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161C49-E89F-4954-BC85-0D65DD8E201C}">
      <dsp:nvSpPr>
        <dsp:cNvPr id="0" name=""/>
        <dsp:cNvSpPr/>
      </dsp:nvSpPr>
      <dsp:spPr>
        <a:xfrm>
          <a:off x="0" y="858"/>
          <a:ext cx="8208912" cy="0"/>
        </a:xfrm>
        <a:prstGeom prst="line">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4B1EEB-45FB-4F78-A546-4C1333E296E4}">
      <dsp:nvSpPr>
        <dsp:cNvPr id="0" name=""/>
        <dsp:cNvSpPr/>
      </dsp:nvSpPr>
      <dsp:spPr>
        <a:xfrm>
          <a:off x="0" y="858"/>
          <a:ext cx="8208912" cy="13305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GB" sz="2400" kern="1200" dirty="0" smtClean="0"/>
            <a:t>The impact of Nurse Consultant roles is inherently hard to capture</a:t>
          </a:r>
          <a:endParaRPr lang="en-GB" sz="2400" kern="1200" dirty="0"/>
        </a:p>
      </dsp:txBody>
      <dsp:txXfrm>
        <a:off x="0" y="858"/>
        <a:ext cx="8208912" cy="1330530"/>
      </dsp:txXfrm>
    </dsp:sp>
    <dsp:sp modelId="{59F9ACF1-A138-477E-BB2F-7A5E81A27203}">
      <dsp:nvSpPr>
        <dsp:cNvPr id="0" name=""/>
        <dsp:cNvSpPr/>
      </dsp:nvSpPr>
      <dsp:spPr>
        <a:xfrm>
          <a:off x="0" y="1331388"/>
          <a:ext cx="8208912" cy="0"/>
        </a:xfrm>
        <a:prstGeom prst="line">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029A4C5-58E5-44A2-8CF5-78586D4448AC}">
      <dsp:nvSpPr>
        <dsp:cNvPr id="0" name=""/>
        <dsp:cNvSpPr/>
      </dsp:nvSpPr>
      <dsp:spPr>
        <a:xfrm>
          <a:off x="0" y="1331388"/>
          <a:ext cx="8200895" cy="1692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GB" sz="2400" kern="1200" dirty="0" smtClean="0"/>
            <a:t>There are some tricky conceptual issues to deal with as well as practical problems!</a:t>
          </a:r>
          <a:endParaRPr lang="en-GB" sz="2400" kern="1200" dirty="0"/>
        </a:p>
      </dsp:txBody>
      <dsp:txXfrm>
        <a:off x="0" y="1331388"/>
        <a:ext cx="8200895" cy="169208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B37D8A4-5357-4039-8D1B-341ED266F909}" type="datetimeFigureOut">
              <a:rPr lang="en-GB"/>
              <a:pPr>
                <a:defRPr/>
              </a:pPr>
              <a:t>07/10/2013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873E385-CD2D-4A66-8C62-8B2CB852CD8C}" type="slidenum">
              <a:rPr lang="en-GB"/>
              <a:pPr>
                <a:defRPr/>
              </a:pPr>
              <a:t>‹#›</a:t>
            </a:fld>
            <a:endParaRPr lang="en-GB"/>
          </a:p>
        </p:txBody>
      </p:sp>
    </p:spTree>
    <p:extLst>
      <p:ext uri="{BB962C8B-B14F-4D97-AF65-F5344CB8AC3E}">
        <p14:creationId xmlns:p14="http://schemas.microsoft.com/office/powerpoint/2010/main" val="42189685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2970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B833951A-DB1D-477B-B957-9D1AF664E631}" type="slidenum">
              <a:rPr lang="en-GB" smtClean="0">
                <a:solidFill>
                  <a:srgbClr val="000000"/>
                </a:solidFill>
                <a:latin typeface="Calibri" pitchFamily="34" charset="0"/>
              </a:rPr>
              <a:pPr fontAlgn="base">
                <a:spcBef>
                  <a:spcPct val="0"/>
                </a:spcBef>
                <a:spcAft>
                  <a:spcPct val="0"/>
                </a:spcAft>
                <a:defRPr/>
              </a:pPr>
              <a:t>1</a:t>
            </a:fld>
            <a:endParaRPr lang="en-GB" smtClean="0">
              <a:solidFill>
                <a:srgbClr val="000000"/>
              </a:solidFill>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3891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0394A562-72AE-4406-AD79-C2E0B3F1F90E}" type="slidenum">
              <a:rPr lang="en-GB" smtClean="0">
                <a:solidFill>
                  <a:srgbClr val="000000"/>
                </a:solidFill>
                <a:latin typeface="Calibri" pitchFamily="34" charset="0"/>
              </a:rPr>
              <a:pPr fontAlgn="base">
                <a:spcBef>
                  <a:spcPct val="0"/>
                </a:spcBef>
                <a:spcAft>
                  <a:spcPct val="0"/>
                </a:spcAft>
                <a:defRPr/>
              </a:pPr>
              <a:t>10</a:t>
            </a:fld>
            <a:endParaRPr lang="en-GB" smtClean="0">
              <a:solidFill>
                <a:srgbClr val="000000"/>
              </a:solidFill>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3994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80ABD53-2C28-4D12-8F49-6EC4B0826077}" type="slidenum">
              <a:rPr lang="en-GB" smtClean="0">
                <a:solidFill>
                  <a:srgbClr val="000000"/>
                </a:solidFill>
                <a:latin typeface="Calibri" pitchFamily="34" charset="0"/>
              </a:rPr>
              <a:pPr fontAlgn="base">
                <a:spcBef>
                  <a:spcPct val="0"/>
                </a:spcBef>
                <a:spcAft>
                  <a:spcPct val="0"/>
                </a:spcAft>
                <a:defRPr/>
              </a:pPr>
              <a:t>11</a:t>
            </a:fld>
            <a:endParaRPr lang="en-GB" smtClean="0">
              <a:solidFill>
                <a:srgbClr val="000000"/>
              </a:solidFill>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4096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310A1650-A74C-4B9C-A062-0070DD9B3D48}" type="slidenum">
              <a:rPr lang="en-GB" smtClean="0">
                <a:solidFill>
                  <a:srgbClr val="000000"/>
                </a:solidFill>
                <a:latin typeface="Calibri" pitchFamily="34" charset="0"/>
              </a:rPr>
              <a:pPr fontAlgn="base">
                <a:spcBef>
                  <a:spcPct val="0"/>
                </a:spcBef>
                <a:spcAft>
                  <a:spcPct val="0"/>
                </a:spcAft>
                <a:defRPr/>
              </a:pPr>
              <a:t>12</a:t>
            </a:fld>
            <a:endParaRPr lang="en-GB" smtClean="0">
              <a:solidFill>
                <a:srgbClr val="000000"/>
              </a:solidFill>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419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84920007-9DE8-43C5-95F7-FA9C78410E18}" type="slidenum">
              <a:rPr lang="en-GB" smtClean="0">
                <a:solidFill>
                  <a:srgbClr val="000000"/>
                </a:solidFill>
                <a:latin typeface="Calibri" pitchFamily="34" charset="0"/>
              </a:rPr>
              <a:pPr fontAlgn="base">
                <a:spcBef>
                  <a:spcPct val="0"/>
                </a:spcBef>
                <a:spcAft>
                  <a:spcPct val="0"/>
                </a:spcAft>
                <a:defRPr/>
              </a:pPr>
              <a:t>13</a:t>
            </a:fld>
            <a:endParaRPr lang="en-GB" smtClean="0">
              <a:solidFill>
                <a:srgbClr val="000000"/>
              </a:solidFill>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4301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AD7EAEF3-D3EF-470A-9A00-B255E0E0441B}" type="slidenum">
              <a:rPr lang="en-GB" smtClean="0">
                <a:solidFill>
                  <a:srgbClr val="000000"/>
                </a:solidFill>
                <a:latin typeface="Calibri" pitchFamily="34" charset="0"/>
              </a:rPr>
              <a:pPr fontAlgn="base">
                <a:spcBef>
                  <a:spcPct val="0"/>
                </a:spcBef>
                <a:spcAft>
                  <a:spcPct val="0"/>
                </a:spcAft>
                <a:defRPr/>
              </a:pPr>
              <a:t>14</a:t>
            </a:fld>
            <a:endParaRPr lang="en-GB" smtClean="0">
              <a:solidFill>
                <a:srgbClr val="000000"/>
              </a:solidFill>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4403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8B4A11BB-B36A-4E7F-8E4A-42C99B92D902}" type="slidenum">
              <a:rPr lang="en-GB" smtClean="0">
                <a:solidFill>
                  <a:srgbClr val="000000"/>
                </a:solidFill>
                <a:latin typeface="Calibri" pitchFamily="34" charset="0"/>
              </a:rPr>
              <a:pPr fontAlgn="base">
                <a:spcBef>
                  <a:spcPct val="0"/>
                </a:spcBef>
                <a:spcAft>
                  <a:spcPct val="0"/>
                </a:spcAft>
                <a:defRPr/>
              </a:pPr>
              <a:t>15</a:t>
            </a:fld>
            <a:endParaRPr lang="en-GB" smtClean="0">
              <a:solidFill>
                <a:srgbClr val="000000"/>
              </a:solidFill>
              <a:latin typeface="Calibri"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4506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D709EB51-398B-4756-9B9B-235EBFE105B7}" type="slidenum">
              <a:rPr lang="en-GB" smtClean="0">
                <a:solidFill>
                  <a:srgbClr val="000000"/>
                </a:solidFill>
                <a:latin typeface="Calibri" pitchFamily="34" charset="0"/>
              </a:rPr>
              <a:pPr fontAlgn="base">
                <a:spcBef>
                  <a:spcPct val="0"/>
                </a:spcBef>
                <a:spcAft>
                  <a:spcPct val="0"/>
                </a:spcAft>
                <a:defRPr/>
              </a:pPr>
              <a:t>16</a:t>
            </a:fld>
            <a:endParaRPr lang="en-GB" smtClean="0">
              <a:solidFill>
                <a:srgbClr val="000000"/>
              </a:solidFill>
              <a:latin typeface="Calibri"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4608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FC4DAAB-E07B-42EA-8BDA-C1603ED0F009}" type="slidenum">
              <a:rPr lang="en-GB" smtClean="0">
                <a:solidFill>
                  <a:srgbClr val="000000"/>
                </a:solidFill>
                <a:latin typeface="Calibri" pitchFamily="34" charset="0"/>
              </a:rPr>
              <a:pPr fontAlgn="base">
                <a:spcBef>
                  <a:spcPct val="0"/>
                </a:spcBef>
                <a:spcAft>
                  <a:spcPct val="0"/>
                </a:spcAft>
                <a:defRPr/>
              </a:pPr>
              <a:t>17</a:t>
            </a:fld>
            <a:endParaRPr lang="en-GB" smtClean="0">
              <a:solidFill>
                <a:srgbClr val="000000"/>
              </a:solidFill>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65200" eaLnBrk="1" hangingPunct="1">
              <a:spcBef>
                <a:spcPct val="0"/>
              </a:spcBef>
            </a:pPr>
            <a:endParaRPr lang="en-GB" smtClean="0"/>
          </a:p>
        </p:txBody>
      </p:sp>
      <p:sp>
        <p:nvSpPr>
          <p:cNvPr id="3072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A6C2F9E-12FE-44E9-A8AA-467F578F5F5E}" type="slidenum">
              <a:rPr lang="en-GB" smtClean="0">
                <a:solidFill>
                  <a:srgbClr val="000000"/>
                </a:solidFill>
                <a:latin typeface="Calibri" pitchFamily="34" charset="0"/>
              </a:rPr>
              <a:pPr fontAlgn="base">
                <a:spcBef>
                  <a:spcPct val="0"/>
                </a:spcBef>
                <a:spcAft>
                  <a:spcPct val="0"/>
                </a:spcAft>
                <a:defRPr/>
              </a:pPr>
              <a:t>2</a:t>
            </a:fld>
            <a:endParaRPr lang="en-GB" smtClean="0">
              <a:solidFill>
                <a:srgbClr val="000000"/>
              </a:solidFill>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3174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FD47B74-26B6-41EB-8732-0064214A8FA6}" type="slidenum">
              <a:rPr lang="en-GB" smtClean="0">
                <a:solidFill>
                  <a:srgbClr val="000000"/>
                </a:solidFill>
                <a:latin typeface="Calibri" pitchFamily="34" charset="0"/>
              </a:rPr>
              <a:pPr fontAlgn="base">
                <a:spcBef>
                  <a:spcPct val="0"/>
                </a:spcBef>
                <a:spcAft>
                  <a:spcPct val="0"/>
                </a:spcAft>
                <a:defRPr/>
              </a:pPr>
              <a:t>3</a:t>
            </a:fld>
            <a:endParaRPr lang="en-GB" smtClean="0">
              <a:solidFill>
                <a:srgbClr val="000000"/>
              </a:solidFill>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27A9F58D-1FCE-48F6-94B1-F300E5E1EFF1}" type="slidenum">
              <a:rPr lang="en-GB" smtClean="0">
                <a:solidFill>
                  <a:srgbClr val="000000"/>
                </a:solidFill>
                <a:latin typeface="Calibri" pitchFamily="34" charset="0"/>
              </a:rPr>
              <a:pPr fontAlgn="base">
                <a:spcBef>
                  <a:spcPct val="0"/>
                </a:spcBef>
                <a:spcAft>
                  <a:spcPct val="0"/>
                </a:spcAft>
                <a:defRPr/>
              </a:pPr>
              <a:t>4</a:t>
            </a:fld>
            <a:endParaRPr lang="en-GB" smtClean="0">
              <a:solidFill>
                <a:srgbClr val="000000"/>
              </a:solidFill>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3379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439F1597-BBFD-4750-9157-6413D4465C7E}" type="slidenum">
              <a:rPr lang="en-GB" smtClean="0">
                <a:solidFill>
                  <a:srgbClr val="000000"/>
                </a:solidFill>
                <a:latin typeface="Calibri" pitchFamily="34" charset="0"/>
              </a:rPr>
              <a:pPr fontAlgn="base">
                <a:spcBef>
                  <a:spcPct val="0"/>
                </a:spcBef>
                <a:spcAft>
                  <a:spcPct val="0"/>
                </a:spcAft>
                <a:defRPr/>
              </a:pPr>
              <a:t>5</a:t>
            </a:fld>
            <a:endParaRPr lang="en-GB" smtClean="0">
              <a:solidFill>
                <a:srgbClr val="000000"/>
              </a:solidFill>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3482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6CFEB8A4-A58B-4719-83F5-B84640A6284A}" type="slidenum">
              <a:rPr lang="en-GB" smtClean="0">
                <a:solidFill>
                  <a:srgbClr val="000000"/>
                </a:solidFill>
                <a:latin typeface="Calibri" pitchFamily="34" charset="0"/>
              </a:rPr>
              <a:pPr fontAlgn="base">
                <a:spcBef>
                  <a:spcPct val="0"/>
                </a:spcBef>
                <a:spcAft>
                  <a:spcPct val="0"/>
                </a:spcAft>
                <a:defRPr/>
              </a:pPr>
              <a:t>6</a:t>
            </a:fld>
            <a:endParaRPr lang="en-GB" smtClean="0">
              <a:solidFill>
                <a:srgbClr val="000000"/>
              </a:solidFill>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358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7A797CD9-D657-4F85-B58A-52265B8D7265}" type="slidenum">
              <a:rPr lang="en-GB" smtClean="0">
                <a:solidFill>
                  <a:srgbClr val="000000"/>
                </a:solidFill>
                <a:latin typeface="Calibri" pitchFamily="34" charset="0"/>
              </a:rPr>
              <a:pPr fontAlgn="base">
                <a:spcBef>
                  <a:spcPct val="0"/>
                </a:spcBef>
                <a:spcAft>
                  <a:spcPct val="0"/>
                </a:spcAft>
                <a:defRPr/>
              </a:pPr>
              <a:t>7</a:t>
            </a:fld>
            <a:endParaRPr lang="en-GB" smtClean="0">
              <a:solidFill>
                <a:srgbClr val="000000"/>
              </a:solidFill>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3686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CA269682-2815-4264-B99F-25228EC0B3AD}" type="slidenum">
              <a:rPr lang="en-GB" smtClean="0">
                <a:solidFill>
                  <a:srgbClr val="000000"/>
                </a:solidFill>
                <a:latin typeface="Calibri" pitchFamily="34" charset="0"/>
              </a:rPr>
              <a:pPr fontAlgn="base">
                <a:spcBef>
                  <a:spcPct val="0"/>
                </a:spcBef>
                <a:spcAft>
                  <a:spcPct val="0"/>
                </a:spcAft>
                <a:defRPr/>
              </a:pPr>
              <a:t>8</a:t>
            </a:fld>
            <a:endParaRPr lang="en-GB" smtClean="0">
              <a:solidFill>
                <a:srgbClr val="000000"/>
              </a:solidFill>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a:p>
            <a:pPr eaLnBrk="1" hangingPunct="1">
              <a:spcBef>
                <a:spcPct val="0"/>
              </a:spcBef>
            </a:pPr>
            <a:endParaRPr lang="en-GB" smtClean="0"/>
          </a:p>
        </p:txBody>
      </p:sp>
      <p:sp>
        <p:nvSpPr>
          <p:cNvPr id="3789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BACC2386-7D1D-4D89-AB37-2623831FECB6}" type="slidenum">
              <a:rPr lang="en-GB" smtClean="0">
                <a:solidFill>
                  <a:srgbClr val="000000"/>
                </a:solidFill>
                <a:latin typeface="Calibri" pitchFamily="34" charset="0"/>
              </a:rPr>
              <a:pPr fontAlgn="base">
                <a:spcBef>
                  <a:spcPct val="0"/>
                </a:spcBef>
                <a:spcAft>
                  <a:spcPct val="0"/>
                </a:spcAft>
                <a:defRPr/>
              </a:pPr>
              <a:t>9</a:t>
            </a:fld>
            <a:endParaRPr lang="en-GB" smtClean="0">
              <a:solidFill>
                <a:srgbClr val="000000"/>
              </a:solidFill>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61C06AB0-0EBA-4B1B-A795-C15B77DA6F36}" type="datetimeFigureOut">
              <a:rPr lang="en-GB"/>
              <a:pPr>
                <a:defRPr/>
              </a:pPr>
              <a:t>07/10/2013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428F325-A2FE-4665-B0EA-8995E95320FF}" type="slidenum">
              <a:rPr lang="en-GB"/>
              <a:pPr>
                <a:defRPr/>
              </a:pPr>
              <a:t>‹#›</a:t>
            </a:fld>
            <a:endParaRPr lang="en-GB"/>
          </a:p>
        </p:txBody>
      </p:sp>
    </p:spTree>
    <p:extLst>
      <p:ext uri="{BB962C8B-B14F-4D97-AF65-F5344CB8AC3E}">
        <p14:creationId xmlns:p14="http://schemas.microsoft.com/office/powerpoint/2010/main" val="3210846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9AD170A9-8EA4-42D2-922D-3E8D330959E3}" type="datetimeFigureOut">
              <a:rPr lang="en-GB"/>
              <a:pPr>
                <a:defRPr/>
              </a:pPr>
              <a:t>07/10/2013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0914D9D-3E69-42E1-B499-34EE8F1B44D2}" type="slidenum">
              <a:rPr lang="en-GB"/>
              <a:pPr>
                <a:defRPr/>
              </a:pPr>
              <a:t>‹#›</a:t>
            </a:fld>
            <a:endParaRPr lang="en-GB"/>
          </a:p>
        </p:txBody>
      </p:sp>
    </p:spTree>
    <p:extLst>
      <p:ext uri="{BB962C8B-B14F-4D97-AF65-F5344CB8AC3E}">
        <p14:creationId xmlns:p14="http://schemas.microsoft.com/office/powerpoint/2010/main" val="1602366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E16A073F-F80B-4FD6-85B5-C30C0B72A72D}" type="datetimeFigureOut">
              <a:rPr lang="en-GB"/>
              <a:pPr>
                <a:defRPr/>
              </a:pPr>
              <a:t>07/10/2013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9F890E1-0C51-4D1A-9920-4F4DA92DB512}" type="slidenum">
              <a:rPr lang="en-GB"/>
              <a:pPr>
                <a:defRPr/>
              </a:pPr>
              <a:t>‹#›</a:t>
            </a:fld>
            <a:endParaRPr lang="en-GB"/>
          </a:p>
        </p:txBody>
      </p:sp>
    </p:spTree>
    <p:extLst>
      <p:ext uri="{BB962C8B-B14F-4D97-AF65-F5344CB8AC3E}">
        <p14:creationId xmlns:p14="http://schemas.microsoft.com/office/powerpoint/2010/main" val="42376867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solidFill>
                <a:prstClr val="white"/>
              </a:solidFill>
            </a:endParaRPr>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solidFill>
                  <a:prstClr val="black"/>
                </a:solidFill>
                <a:latin typeface="+mn-lt"/>
                <a:cs typeface="+mn-cs"/>
              </a:endParaRPr>
            </a:p>
          </p:txBody>
        </p:sp>
        <p:sp>
          <p:nvSpPr>
            <p:cNvPr id="7" name="Freeform 18"/>
            <p:cNvSpPr>
              <a:spLocks/>
            </p:cNvSpPr>
            <p:nvPr/>
          </p:nvSpPr>
          <p:spPr bwMode="auto">
            <a:xfrm>
              <a:off x="35443" y="5135526"/>
              <a:ext cx="9108557" cy="838200"/>
            </a:xfrm>
            <a:custGeom>
              <a:avLst/>
              <a:gdLst>
                <a:gd name="T0" fmla="*/ 0 w 5760"/>
                <a:gd name="T1" fmla="*/ 0 h 528"/>
                <a:gd name="T2" fmla="*/ 9108557 w 5760"/>
                <a:gd name="T3" fmla="*/ 0 h 528"/>
                <a:gd name="T4" fmla="*/ 9108557 w 5760"/>
                <a:gd name="T5" fmla="*/ 838200 h 528"/>
                <a:gd name="T6" fmla="*/ 75905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GB"/>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solidFill>
                  <a:prstClr val="white"/>
                </a:solidFill>
              </a:endParaRPr>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6A11E9C5-2E28-4EF7-8328-69BBDA97E3CC}" type="datetimeFigureOut">
              <a:rPr lang="en-GB"/>
              <a:pPr>
                <a:defRPr/>
              </a:pPr>
              <a:t>07/10/2013</a:t>
            </a:fld>
            <a:endParaRPr lang="en-GB"/>
          </a:p>
        </p:txBody>
      </p:sp>
      <p:sp>
        <p:nvSpPr>
          <p:cNvPr id="12" name="Footer Placeholder 18"/>
          <p:cNvSpPr>
            <a:spLocks noGrp="1"/>
          </p:cNvSpPr>
          <p:nvPr>
            <p:ph type="ftr" sz="quarter" idx="11"/>
          </p:nvPr>
        </p:nvSpPr>
        <p:spPr/>
        <p:txBody>
          <a:bodyPr/>
          <a:lstStyle>
            <a:lvl1pPr>
              <a:defRPr>
                <a:solidFill>
                  <a:srgbClr val="2DA2BF">
                    <a:tint val="20000"/>
                  </a:srgbClr>
                </a:solidFill>
              </a:defRPr>
            </a:lvl1pPr>
            <a:extLst/>
          </a:lstStyle>
          <a:p>
            <a:pPr>
              <a:defRPr/>
            </a:pPr>
            <a:endParaRPr lang="en-GB"/>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63C91101-DE74-4D54-81CC-81190BB8CD89}" type="slidenum">
              <a:rPr lang="en-GB"/>
              <a:pPr>
                <a:defRPr/>
              </a:pPr>
              <a:t>‹#›</a:t>
            </a:fld>
            <a:endParaRPr lang="en-GB"/>
          </a:p>
        </p:txBody>
      </p:sp>
    </p:spTree>
    <p:extLst>
      <p:ext uri="{BB962C8B-B14F-4D97-AF65-F5344CB8AC3E}">
        <p14:creationId xmlns:p14="http://schemas.microsoft.com/office/powerpoint/2010/main" val="25037510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1FF99F3D-218D-431D-8FC8-FCEC1EAA107E}" type="datetimeFigureOut">
              <a:rPr lang="en-GB"/>
              <a:pPr>
                <a:defRPr/>
              </a:pPr>
              <a:t>07/10/2013</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2620FA78-7871-41B1-9AD9-B8EFA701CEBE}" type="slidenum">
              <a:rPr lang="en-GB"/>
              <a:pPr>
                <a:defRPr/>
              </a:pPr>
              <a:t>‹#›</a:t>
            </a:fld>
            <a:endParaRPr lang="en-GB"/>
          </a:p>
        </p:txBody>
      </p:sp>
    </p:spTree>
    <p:extLst>
      <p:ext uri="{BB962C8B-B14F-4D97-AF65-F5344CB8AC3E}">
        <p14:creationId xmlns:p14="http://schemas.microsoft.com/office/powerpoint/2010/main" val="3784346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solidFill>
                <a:prstClr val="white"/>
              </a:solidFill>
            </a:endParaRPr>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solidFill>
                <a:prstClr val="white"/>
              </a:solidFill>
            </a:endParaRPr>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solidFill>
                  <a:prstClr val="white"/>
                </a:solidFill>
              </a:defRPr>
            </a:lvl1pPr>
            <a:extLst/>
          </a:lstStyle>
          <a:p>
            <a:pPr>
              <a:defRPr/>
            </a:pPr>
            <a:fld id="{B0182B18-B74E-4AAB-96E5-8474C2C6CBE9}" type="datetimeFigureOut">
              <a:rPr lang="en-GB"/>
              <a:pPr>
                <a:defRPr/>
              </a:pPr>
              <a:t>07/10/2013</a:t>
            </a:fld>
            <a:endParaRPr lang="en-GB"/>
          </a:p>
        </p:txBody>
      </p:sp>
      <p:sp>
        <p:nvSpPr>
          <p:cNvPr id="7" name="Footer Placeholder 4"/>
          <p:cNvSpPr>
            <a:spLocks noGrp="1"/>
          </p:cNvSpPr>
          <p:nvPr>
            <p:ph type="ftr" sz="quarter" idx="11"/>
          </p:nvPr>
        </p:nvSpPr>
        <p:spPr/>
        <p:txBody>
          <a:bodyPr/>
          <a:lstStyle>
            <a:lvl1pPr>
              <a:defRPr>
                <a:solidFill>
                  <a:prstClr val="white"/>
                </a:solidFill>
              </a:defRPr>
            </a:lvl1pPr>
            <a:extLst/>
          </a:lstStyle>
          <a:p>
            <a:pPr>
              <a:defRPr/>
            </a:pPr>
            <a:endParaRPr lang="en-GB"/>
          </a:p>
        </p:txBody>
      </p:sp>
      <p:sp>
        <p:nvSpPr>
          <p:cNvPr id="8" name="Slide Number Placeholder 5"/>
          <p:cNvSpPr>
            <a:spLocks noGrp="1"/>
          </p:cNvSpPr>
          <p:nvPr>
            <p:ph type="sldNum" sz="quarter" idx="12"/>
          </p:nvPr>
        </p:nvSpPr>
        <p:spPr/>
        <p:txBody>
          <a:bodyPr/>
          <a:lstStyle>
            <a:lvl1pPr>
              <a:defRPr>
                <a:solidFill>
                  <a:prstClr val="white"/>
                </a:solidFill>
              </a:defRPr>
            </a:lvl1pPr>
            <a:extLst/>
          </a:lstStyle>
          <a:p>
            <a:pPr>
              <a:defRPr/>
            </a:pPr>
            <a:fld id="{DED67415-DBEB-489E-B3CB-D891523F2F27}" type="slidenum">
              <a:rPr lang="en-GB"/>
              <a:pPr>
                <a:defRPr/>
              </a:pPr>
              <a:t>‹#›</a:t>
            </a:fld>
            <a:endParaRPr lang="en-GB"/>
          </a:p>
        </p:txBody>
      </p:sp>
    </p:spTree>
    <p:extLst>
      <p:ext uri="{BB962C8B-B14F-4D97-AF65-F5344CB8AC3E}">
        <p14:creationId xmlns:p14="http://schemas.microsoft.com/office/powerpoint/2010/main" val="4102318769"/>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solidFill>
                  <a:prstClr val="white"/>
                </a:solidFill>
              </a:defRPr>
            </a:lvl1pPr>
            <a:extLst/>
          </a:lstStyle>
          <a:p>
            <a:pPr>
              <a:defRPr/>
            </a:pPr>
            <a:fld id="{272D83B4-D98D-4A49-A2F3-2E0E56E1D89D}" type="datetimeFigureOut">
              <a:rPr lang="en-GB"/>
              <a:pPr>
                <a:defRPr/>
              </a:pPr>
              <a:t>07/10/2013</a:t>
            </a:fld>
            <a:endParaRPr lang="en-GB"/>
          </a:p>
        </p:txBody>
      </p:sp>
      <p:sp>
        <p:nvSpPr>
          <p:cNvPr id="6" name="Footer Placeholder 5"/>
          <p:cNvSpPr>
            <a:spLocks noGrp="1"/>
          </p:cNvSpPr>
          <p:nvPr>
            <p:ph type="ftr" sz="quarter" idx="11"/>
          </p:nvPr>
        </p:nvSpPr>
        <p:spPr/>
        <p:txBody>
          <a:bodyPr/>
          <a:lstStyle>
            <a:lvl1pPr>
              <a:defRPr>
                <a:solidFill>
                  <a:prstClr val="white"/>
                </a:solidFill>
              </a:defRPr>
            </a:lvl1pPr>
            <a:extLst/>
          </a:lstStyle>
          <a:p>
            <a:pPr>
              <a:defRPr/>
            </a:pPr>
            <a:endParaRPr lang="en-GB"/>
          </a:p>
        </p:txBody>
      </p:sp>
      <p:sp>
        <p:nvSpPr>
          <p:cNvPr id="7" name="Slide Number Placeholder 6"/>
          <p:cNvSpPr>
            <a:spLocks noGrp="1"/>
          </p:cNvSpPr>
          <p:nvPr>
            <p:ph type="sldNum" sz="quarter" idx="12"/>
          </p:nvPr>
        </p:nvSpPr>
        <p:spPr/>
        <p:txBody>
          <a:bodyPr/>
          <a:lstStyle>
            <a:lvl1pPr>
              <a:defRPr>
                <a:solidFill>
                  <a:prstClr val="white"/>
                </a:solidFill>
              </a:defRPr>
            </a:lvl1pPr>
            <a:extLst/>
          </a:lstStyle>
          <a:p>
            <a:pPr>
              <a:defRPr/>
            </a:pPr>
            <a:fld id="{BEFBFEEC-F593-4827-9312-6DB7553F2B05}" type="slidenum">
              <a:rPr lang="en-GB"/>
              <a:pPr>
                <a:defRPr/>
              </a:pPr>
              <a:t>‹#›</a:t>
            </a:fld>
            <a:endParaRPr lang="en-GB"/>
          </a:p>
        </p:txBody>
      </p:sp>
    </p:spTree>
    <p:extLst>
      <p:ext uri="{BB962C8B-B14F-4D97-AF65-F5344CB8AC3E}">
        <p14:creationId xmlns:p14="http://schemas.microsoft.com/office/powerpoint/2010/main" val="2501737478"/>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04B2DA91-4C94-4FF0-A46B-EEF32F003EC2}" type="datetimeFigureOut">
              <a:rPr lang="en-GB"/>
              <a:pPr>
                <a:defRPr/>
              </a:pPr>
              <a:t>07/10/2013</a:t>
            </a:fld>
            <a:endParaRPr lang="en-GB"/>
          </a:p>
        </p:txBody>
      </p:sp>
      <p:sp>
        <p:nvSpPr>
          <p:cNvPr id="8" name="Footer Placeholder 7"/>
          <p:cNvSpPr>
            <a:spLocks noGrp="1"/>
          </p:cNvSpPr>
          <p:nvPr>
            <p:ph type="ftr" sz="quarter" idx="11"/>
          </p:nvPr>
        </p:nvSpPr>
        <p:spPr/>
        <p:txBody>
          <a:bodyPr/>
          <a:lstStyle>
            <a:lvl1pPr>
              <a:defRPr/>
            </a:lvl1pPr>
            <a:extLst/>
          </a:lstStyle>
          <a:p>
            <a:pPr>
              <a:defRPr/>
            </a:pPr>
            <a:endParaRPr lang="en-GB"/>
          </a:p>
        </p:txBody>
      </p:sp>
      <p:sp>
        <p:nvSpPr>
          <p:cNvPr id="9" name="Slide Number Placeholder 8"/>
          <p:cNvSpPr>
            <a:spLocks noGrp="1"/>
          </p:cNvSpPr>
          <p:nvPr>
            <p:ph type="sldNum" sz="quarter" idx="12"/>
          </p:nvPr>
        </p:nvSpPr>
        <p:spPr/>
        <p:txBody>
          <a:bodyPr/>
          <a:lstStyle>
            <a:lvl1pPr>
              <a:defRPr/>
            </a:lvl1pPr>
            <a:extLst/>
          </a:lstStyle>
          <a:p>
            <a:pPr>
              <a:defRPr/>
            </a:pPr>
            <a:fld id="{B0903D09-F84D-4897-8C3C-B072C6654AC8}" type="slidenum">
              <a:rPr lang="en-GB"/>
              <a:pPr>
                <a:defRPr/>
              </a:pPr>
              <a:t>‹#›</a:t>
            </a:fld>
            <a:endParaRPr lang="en-GB"/>
          </a:p>
        </p:txBody>
      </p:sp>
    </p:spTree>
    <p:extLst>
      <p:ext uri="{BB962C8B-B14F-4D97-AF65-F5344CB8AC3E}">
        <p14:creationId xmlns:p14="http://schemas.microsoft.com/office/powerpoint/2010/main" val="3933968333"/>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solidFill>
                  <a:prstClr val="white"/>
                </a:solidFill>
              </a:defRPr>
            </a:lvl1pPr>
            <a:extLst/>
          </a:lstStyle>
          <a:p>
            <a:pPr>
              <a:defRPr/>
            </a:pPr>
            <a:fld id="{A0908FF6-83CC-4928-97BD-2B5F15696CEE}" type="datetimeFigureOut">
              <a:rPr lang="en-GB"/>
              <a:pPr>
                <a:defRPr/>
              </a:pPr>
              <a:t>07/10/2013</a:t>
            </a:fld>
            <a:endParaRPr lang="en-GB"/>
          </a:p>
        </p:txBody>
      </p:sp>
      <p:sp>
        <p:nvSpPr>
          <p:cNvPr id="4" name="Footer Placeholder 3"/>
          <p:cNvSpPr>
            <a:spLocks noGrp="1"/>
          </p:cNvSpPr>
          <p:nvPr>
            <p:ph type="ftr" sz="quarter" idx="11"/>
          </p:nvPr>
        </p:nvSpPr>
        <p:spPr/>
        <p:txBody>
          <a:bodyPr/>
          <a:lstStyle>
            <a:lvl1pPr>
              <a:defRPr>
                <a:solidFill>
                  <a:prstClr val="white"/>
                </a:solidFill>
              </a:defRPr>
            </a:lvl1pPr>
            <a:extLst/>
          </a:lstStyle>
          <a:p>
            <a:pPr>
              <a:defRPr/>
            </a:pPr>
            <a:endParaRPr lang="en-GB"/>
          </a:p>
        </p:txBody>
      </p:sp>
      <p:sp>
        <p:nvSpPr>
          <p:cNvPr id="5" name="Slide Number Placeholder 4"/>
          <p:cNvSpPr>
            <a:spLocks noGrp="1"/>
          </p:cNvSpPr>
          <p:nvPr>
            <p:ph type="sldNum" sz="quarter" idx="12"/>
          </p:nvPr>
        </p:nvSpPr>
        <p:spPr/>
        <p:txBody>
          <a:bodyPr/>
          <a:lstStyle>
            <a:lvl1pPr>
              <a:defRPr>
                <a:solidFill>
                  <a:prstClr val="white"/>
                </a:solidFill>
              </a:defRPr>
            </a:lvl1pPr>
            <a:extLst/>
          </a:lstStyle>
          <a:p>
            <a:pPr>
              <a:defRPr/>
            </a:pPr>
            <a:fld id="{26400A2F-D13F-4E82-82DF-3F6E75B0E819}" type="slidenum">
              <a:rPr lang="en-GB"/>
              <a:pPr>
                <a:defRPr/>
              </a:pPr>
              <a:t>‹#›</a:t>
            </a:fld>
            <a:endParaRPr lang="en-GB"/>
          </a:p>
        </p:txBody>
      </p:sp>
    </p:spTree>
    <p:extLst>
      <p:ext uri="{BB962C8B-B14F-4D97-AF65-F5344CB8AC3E}">
        <p14:creationId xmlns:p14="http://schemas.microsoft.com/office/powerpoint/2010/main" val="3919699578"/>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CCFFFE13-0EBD-4DD1-BDFC-3BEDE60E64E2}" type="datetimeFigureOut">
              <a:rPr lang="en-GB"/>
              <a:pPr>
                <a:defRPr/>
              </a:pPr>
              <a:t>07/10/2013</a:t>
            </a:fld>
            <a:endParaRPr lang="en-GB"/>
          </a:p>
        </p:txBody>
      </p:sp>
      <p:sp>
        <p:nvSpPr>
          <p:cNvPr id="3" name="Footer Placeholder 21"/>
          <p:cNvSpPr>
            <a:spLocks noGrp="1"/>
          </p:cNvSpPr>
          <p:nvPr>
            <p:ph type="ftr" sz="quarter" idx="11"/>
          </p:nvPr>
        </p:nvSpPr>
        <p:spPr/>
        <p:txBody>
          <a:bodyPr/>
          <a:lstStyle>
            <a:lvl1pPr>
              <a:defRPr/>
            </a:lvl1pPr>
          </a:lstStyle>
          <a:p>
            <a:pPr>
              <a:defRPr/>
            </a:pPr>
            <a:endParaRPr lang="en-GB"/>
          </a:p>
        </p:txBody>
      </p:sp>
      <p:sp>
        <p:nvSpPr>
          <p:cNvPr id="4" name="Slide Number Placeholder 17"/>
          <p:cNvSpPr>
            <a:spLocks noGrp="1"/>
          </p:cNvSpPr>
          <p:nvPr>
            <p:ph type="sldNum" sz="quarter" idx="12"/>
          </p:nvPr>
        </p:nvSpPr>
        <p:spPr/>
        <p:txBody>
          <a:bodyPr/>
          <a:lstStyle>
            <a:lvl1pPr>
              <a:defRPr/>
            </a:lvl1pPr>
          </a:lstStyle>
          <a:p>
            <a:pPr>
              <a:defRPr/>
            </a:pPr>
            <a:fld id="{E71A9DDF-D1BA-4B2D-83A5-A5F5BA1F86F6}" type="slidenum">
              <a:rPr lang="en-GB"/>
              <a:pPr>
                <a:defRPr/>
              </a:pPr>
              <a:t>‹#›</a:t>
            </a:fld>
            <a:endParaRPr lang="en-GB"/>
          </a:p>
        </p:txBody>
      </p:sp>
    </p:spTree>
    <p:extLst>
      <p:ext uri="{BB962C8B-B14F-4D97-AF65-F5344CB8AC3E}">
        <p14:creationId xmlns:p14="http://schemas.microsoft.com/office/powerpoint/2010/main" val="25172458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332A7EFD-0AF6-4DB7-AA85-BC86F9B5CA90}" type="datetimeFigureOut">
              <a:rPr lang="en-GB"/>
              <a:pPr>
                <a:defRPr/>
              </a:pPr>
              <a:t>07/10/2013</a:t>
            </a:fld>
            <a:endParaRPr lang="en-GB"/>
          </a:p>
        </p:txBody>
      </p:sp>
      <p:sp>
        <p:nvSpPr>
          <p:cNvPr id="6" name="Footer Placeholder 5"/>
          <p:cNvSpPr>
            <a:spLocks noGrp="1"/>
          </p:cNvSpPr>
          <p:nvPr>
            <p:ph type="ftr" sz="quarter" idx="11"/>
          </p:nvPr>
        </p:nvSpPr>
        <p:spPr/>
        <p:txBody>
          <a:bodyPr/>
          <a:lstStyle>
            <a:lvl1pPr>
              <a:defRPr/>
            </a:lvl1pPr>
            <a:extLst/>
          </a:lstStyle>
          <a:p>
            <a:pPr>
              <a:defRPr/>
            </a:pPr>
            <a:endParaRPr lang="en-GB"/>
          </a:p>
        </p:txBody>
      </p:sp>
      <p:sp>
        <p:nvSpPr>
          <p:cNvPr id="7" name="Slide Number Placeholder 6"/>
          <p:cNvSpPr>
            <a:spLocks noGrp="1"/>
          </p:cNvSpPr>
          <p:nvPr>
            <p:ph type="sldNum" sz="quarter" idx="12"/>
          </p:nvPr>
        </p:nvSpPr>
        <p:spPr/>
        <p:txBody>
          <a:bodyPr/>
          <a:lstStyle>
            <a:lvl1pPr>
              <a:defRPr/>
            </a:lvl1pPr>
            <a:extLst/>
          </a:lstStyle>
          <a:p>
            <a:pPr>
              <a:defRPr/>
            </a:pPr>
            <a:fld id="{F3920684-B699-48A1-BFEC-9E43F5F0D57E}" type="slidenum">
              <a:rPr lang="en-GB"/>
              <a:pPr>
                <a:defRPr/>
              </a:pPr>
              <a:t>‹#›</a:t>
            </a:fld>
            <a:endParaRPr lang="en-GB"/>
          </a:p>
        </p:txBody>
      </p:sp>
    </p:spTree>
    <p:extLst>
      <p:ext uri="{BB962C8B-B14F-4D97-AF65-F5344CB8AC3E}">
        <p14:creationId xmlns:p14="http://schemas.microsoft.com/office/powerpoint/2010/main" val="1079793840"/>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48BB33F9-E0B8-4B11-B28A-CE38C1725D5D}" type="datetimeFigureOut">
              <a:rPr lang="en-GB"/>
              <a:pPr>
                <a:defRPr/>
              </a:pPr>
              <a:t>07/10/2013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D740FE6-FD62-418B-87C2-9FFF2A79EA27}" type="slidenum">
              <a:rPr lang="en-GB"/>
              <a:pPr>
                <a:defRPr/>
              </a:pPr>
              <a:t>‹#›</a:t>
            </a:fld>
            <a:endParaRPr lang="en-GB"/>
          </a:p>
        </p:txBody>
      </p:sp>
    </p:spTree>
    <p:extLst>
      <p:ext uri="{BB962C8B-B14F-4D97-AF65-F5344CB8AC3E}">
        <p14:creationId xmlns:p14="http://schemas.microsoft.com/office/powerpoint/2010/main" val="16044774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solidFill>
                <a:prstClr val="white"/>
              </a:solidFill>
              <a:latin typeface="+mn-lt"/>
              <a:cs typeface="+mn-cs"/>
            </a:endParaRPr>
          </a:p>
        </p:txBody>
      </p:sp>
      <p:sp>
        <p:nvSpPr>
          <p:cNvPr id="6" name="Freeform 15"/>
          <p:cNvSpPr>
            <a:spLocks/>
          </p:cNvSpPr>
          <p:nvPr/>
        </p:nvSpPr>
        <p:spPr bwMode="auto">
          <a:xfrm>
            <a:off x="485775" y="5938838"/>
            <a:ext cx="3690938" cy="933450"/>
          </a:xfrm>
          <a:custGeom>
            <a:avLst/>
            <a:gdLst>
              <a:gd name="T0" fmla="*/ 0 w 5591"/>
              <a:gd name="T1" fmla="*/ 0 h 588"/>
              <a:gd name="T2" fmla="*/ 3802505 w 5591"/>
              <a:gd name="T3" fmla="*/ 0 h 588"/>
              <a:gd name="T4" fmla="*/ 3802505 w 5591"/>
              <a:gd name="T5" fmla="*/ 838200 h 588"/>
              <a:gd name="T6" fmla="*/ 3168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GB"/>
          </a:p>
        </p:txBody>
      </p:sp>
      <p:sp>
        <p:nvSpPr>
          <p:cNvPr id="7" name="Right Triangle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solidFill>
                <a:prstClr val="white"/>
              </a:solidFill>
            </a:endParaRPr>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solidFill>
                <a:prstClr val="white"/>
              </a:solidFill>
            </a:endParaRPr>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solidFill>
                <a:prstClr val="white"/>
              </a:solidFill>
            </a:endParaRPr>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prstClr val="white"/>
                </a:solidFill>
              </a:defRPr>
            </a:lvl1pPr>
            <a:extLst/>
          </a:lstStyle>
          <a:p>
            <a:pPr>
              <a:defRPr/>
            </a:pPr>
            <a:fld id="{55888525-5278-421E-A63B-EC307CF65460}" type="datetimeFigureOut">
              <a:rPr lang="en-GB"/>
              <a:pPr>
                <a:defRPr/>
              </a:pPr>
              <a:t>07/10/2013</a:t>
            </a:fld>
            <a:endParaRPr lang="en-GB"/>
          </a:p>
        </p:txBody>
      </p:sp>
      <p:sp>
        <p:nvSpPr>
          <p:cNvPr id="12" name="Footer Placeholder 5"/>
          <p:cNvSpPr>
            <a:spLocks noGrp="1"/>
          </p:cNvSpPr>
          <p:nvPr>
            <p:ph type="ftr" sz="quarter" idx="11"/>
          </p:nvPr>
        </p:nvSpPr>
        <p:spPr/>
        <p:txBody>
          <a:bodyPr/>
          <a:lstStyle>
            <a:lvl1pPr>
              <a:defRPr>
                <a:solidFill>
                  <a:prstClr val="white"/>
                </a:solidFill>
              </a:defRPr>
            </a:lvl1pPr>
            <a:extLst/>
          </a:lstStyle>
          <a:p>
            <a:pPr>
              <a:defRPr/>
            </a:pPr>
            <a:endParaRPr lang="en-GB"/>
          </a:p>
        </p:txBody>
      </p:sp>
      <p:sp>
        <p:nvSpPr>
          <p:cNvPr id="13" name="Slide Number Placeholder 6"/>
          <p:cNvSpPr>
            <a:spLocks noGrp="1"/>
          </p:cNvSpPr>
          <p:nvPr>
            <p:ph type="sldNum" sz="quarter" idx="12"/>
          </p:nvPr>
        </p:nvSpPr>
        <p:spPr/>
        <p:txBody>
          <a:bodyPr/>
          <a:lstStyle>
            <a:lvl1pPr>
              <a:defRPr>
                <a:solidFill>
                  <a:prstClr val="white"/>
                </a:solidFill>
              </a:defRPr>
            </a:lvl1pPr>
            <a:extLst/>
          </a:lstStyle>
          <a:p>
            <a:pPr>
              <a:defRPr/>
            </a:pPr>
            <a:fld id="{DA6680F4-117C-4F04-9BBE-781650287123}" type="slidenum">
              <a:rPr lang="en-GB"/>
              <a:pPr>
                <a:defRPr/>
              </a:pPr>
              <a:t>‹#›</a:t>
            </a:fld>
            <a:endParaRPr lang="en-GB"/>
          </a:p>
        </p:txBody>
      </p:sp>
    </p:spTree>
    <p:extLst>
      <p:ext uri="{BB962C8B-B14F-4D97-AF65-F5344CB8AC3E}">
        <p14:creationId xmlns:p14="http://schemas.microsoft.com/office/powerpoint/2010/main" val="1146484386"/>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BA574E9-F1E4-434D-9753-AE4148F8BAE5}" type="datetimeFigureOut">
              <a:rPr lang="en-GB"/>
              <a:pPr>
                <a:defRPr/>
              </a:pPr>
              <a:t>07/10/2013</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1D0CC060-2E13-4B18-A543-366055468299}" type="slidenum">
              <a:rPr lang="en-GB"/>
              <a:pPr>
                <a:defRPr/>
              </a:pPr>
              <a:t>‹#›</a:t>
            </a:fld>
            <a:endParaRPr lang="en-GB"/>
          </a:p>
        </p:txBody>
      </p:sp>
    </p:spTree>
    <p:extLst>
      <p:ext uri="{BB962C8B-B14F-4D97-AF65-F5344CB8AC3E}">
        <p14:creationId xmlns:p14="http://schemas.microsoft.com/office/powerpoint/2010/main" val="17620809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C452378-F084-43F9-BA52-63A0380408FB}" type="datetimeFigureOut">
              <a:rPr lang="en-GB"/>
              <a:pPr>
                <a:defRPr/>
              </a:pPr>
              <a:t>07/10/2013</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468EE764-3F55-46B6-8B7A-DA0B26C628F4}" type="slidenum">
              <a:rPr lang="en-GB"/>
              <a:pPr>
                <a:defRPr/>
              </a:pPr>
              <a:t>‹#›</a:t>
            </a:fld>
            <a:endParaRPr lang="en-GB"/>
          </a:p>
        </p:txBody>
      </p:sp>
    </p:spTree>
    <p:extLst>
      <p:ext uri="{BB962C8B-B14F-4D97-AF65-F5344CB8AC3E}">
        <p14:creationId xmlns:p14="http://schemas.microsoft.com/office/powerpoint/2010/main" val="4091645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BE56BBD-B897-42A5-9BD1-947502BFE131}" type="datetimeFigureOut">
              <a:rPr lang="en-GB"/>
              <a:pPr>
                <a:defRPr/>
              </a:pPr>
              <a:t>07/10/2013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E101C0C-ACBD-4CD9-8454-4B29492D6CA3}" type="slidenum">
              <a:rPr lang="en-GB"/>
              <a:pPr>
                <a:defRPr/>
              </a:pPr>
              <a:t>‹#›</a:t>
            </a:fld>
            <a:endParaRPr lang="en-GB"/>
          </a:p>
        </p:txBody>
      </p:sp>
    </p:spTree>
    <p:extLst>
      <p:ext uri="{BB962C8B-B14F-4D97-AF65-F5344CB8AC3E}">
        <p14:creationId xmlns:p14="http://schemas.microsoft.com/office/powerpoint/2010/main" val="1295971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C77EFCBE-B305-449B-B5AD-0075DD5F1002}" type="datetimeFigureOut">
              <a:rPr lang="en-GB"/>
              <a:pPr>
                <a:defRPr/>
              </a:pPr>
              <a:t>07/10/2013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CE902BB-7457-4419-90D4-92DF248D9A39}" type="slidenum">
              <a:rPr lang="en-GB"/>
              <a:pPr>
                <a:defRPr/>
              </a:pPr>
              <a:t>‹#›</a:t>
            </a:fld>
            <a:endParaRPr lang="en-GB"/>
          </a:p>
        </p:txBody>
      </p:sp>
    </p:spTree>
    <p:extLst>
      <p:ext uri="{BB962C8B-B14F-4D97-AF65-F5344CB8AC3E}">
        <p14:creationId xmlns:p14="http://schemas.microsoft.com/office/powerpoint/2010/main" val="772317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8E150C6B-F5F6-4729-9112-FD242CEE3883}" type="datetimeFigureOut">
              <a:rPr lang="en-GB"/>
              <a:pPr>
                <a:defRPr/>
              </a:pPr>
              <a:t>07/10/2013</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B64EDEAD-4653-4CF9-8D88-1B49F1CCD8FF}" type="slidenum">
              <a:rPr lang="en-GB"/>
              <a:pPr>
                <a:defRPr/>
              </a:pPr>
              <a:t>‹#›</a:t>
            </a:fld>
            <a:endParaRPr lang="en-GB"/>
          </a:p>
        </p:txBody>
      </p:sp>
    </p:spTree>
    <p:extLst>
      <p:ext uri="{BB962C8B-B14F-4D97-AF65-F5344CB8AC3E}">
        <p14:creationId xmlns:p14="http://schemas.microsoft.com/office/powerpoint/2010/main" val="254448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DE9B338F-51A0-48C9-8EB2-41F61729FCA3}" type="datetimeFigureOut">
              <a:rPr lang="en-GB"/>
              <a:pPr>
                <a:defRPr/>
              </a:pPr>
              <a:t>07/10/2013</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5296B8B5-484A-42F3-AA27-CCFC67E2DBBA}" type="slidenum">
              <a:rPr lang="en-GB"/>
              <a:pPr>
                <a:defRPr/>
              </a:pPr>
              <a:t>‹#›</a:t>
            </a:fld>
            <a:endParaRPr lang="en-GB"/>
          </a:p>
        </p:txBody>
      </p:sp>
    </p:spTree>
    <p:extLst>
      <p:ext uri="{BB962C8B-B14F-4D97-AF65-F5344CB8AC3E}">
        <p14:creationId xmlns:p14="http://schemas.microsoft.com/office/powerpoint/2010/main" val="2562050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0C4056E-0799-4F0C-B7D0-7C419F0D2719}" type="datetimeFigureOut">
              <a:rPr lang="en-GB"/>
              <a:pPr>
                <a:defRPr/>
              </a:pPr>
              <a:t>07/10/2013</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FA650698-50EC-47D7-B143-DB352FB19B91}" type="slidenum">
              <a:rPr lang="en-GB"/>
              <a:pPr>
                <a:defRPr/>
              </a:pPr>
              <a:t>‹#›</a:t>
            </a:fld>
            <a:endParaRPr lang="en-GB"/>
          </a:p>
        </p:txBody>
      </p:sp>
    </p:spTree>
    <p:extLst>
      <p:ext uri="{BB962C8B-B14F-4D97-AF65-F5344CB8AC3E}">
        <p14:creationId xmlns:p14="http://schemas.microsoft.com/office/powerpoint/2010/main" val="3808892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A06729B-6928-414E-9E4B-1163FCD18226}" type="datetimeFigureOut">
              <a:rPr lang="en-GB"/>
              <a:pPr>
                <a:defRPr/>
              </a:pPr>
              <a:t>07/10/2013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4C6BE188-CD4E-460C-A6DB-BEECAD557B06}" type="slidenum">
              <a:rPr lang="en-GB"/>
              <a:pPr>
                <a:defRPr/>
              </a:pPr>
              <a:t>‹#›</a:t>
            </a:fld>
            <a:endParaRPr lang="en-GB"/>
          </a:p>
        </p:txBody>
      </p:sp>
    </p:spTree>
    <p:extLst>
      <p:ext uri="{BB962C8B-B14F-4D97-AF65-F5344CB8AC3E}">
        <p14:creationId xmlns:p14="http://schemas.microsoft.com/office/powerpoint/2010/main" val="835735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255E037-6B09-4B6C-840B-499AE34A15BE}" type="datetimeFigureOut">
              <a:rPr lang="en-GB"/>
              <a:pPr>
                <a:defRPr/>
              </a:pPr>
              <a:t>07/10/2013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3B9667F-38D4-4127-BC96-F118A02C797F}" type="slidenum">
              <a:rPr lang="en-GB"/>
              <a:pPr>
                <a:defRPr/>
              </a:pPr>
              <a:t>‹#›</a:t>
            </a:fld>
            <a:endParaRPr lang="en-GB"/>
          </a:p>
        </p:txBody>
      </p:sp>
    </p:spTree>
    <p:extLst>
      <p:ext uri="{BB962C8B-B14F-4D97-AF65-F5344CB8AC3E}">
        <p14:creationId xmlns:p14="http://schemas.microsoft.com/office/powerpoint/2010/main" val="1890659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5C754E9-40B4-44E8-BF6D-709B54B6635D}" type="datetimeFigureOut">
              <a:rPr lang="en-GB"/>
              <a:pPr>
                <a:defRPr/>
              </a:pPr>
              <a:t>07/10/2013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FB3FF218-8891-4B30-B8F4-74455380F3F9}"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solidFill>
                <a:prstClr val="black"/>
              </a:solidFill>
              <a:latin typeface="+mn-lt"/>
              <a:cs typeface="+mn-cs"/>
            </a:endParaRPr>
          </a:p>
        </p:txBody>
      </p:sp>
      <p:sp>
        <p:nvSpPr>
          <p:cNvPr id="2051" name="Freeform 11"/>
          <p:cNvSpPr>
            <a:spLocks/>
          </p:cNvSpPr>
          <p:nvPr/>
        </p:nvSpPr>
        <p:spPr bwMode="auto">
          <a:xfrm>
            <a:off x="485775" y="5938838"/>
            <a:ext cx="3690938" cy="933450"/>
          </a:xfrm>
          <a:custGeom>
            <a:avLst/>
            <a:gdLst>
              <a:gd name="T0" fmla="*/ 0 w 5591"/>
              <a:gd name="T1" fmla="*/ 0 h 588"/>
              <a:gd name="T2" fmla="*/ 3802505 w 5591"/>
              <a:gd name="T3" fmla="*/ 0 h 588"/>
              <a:gd name="T4" fmla="*/ 3802505 w 5591"/>
              <a:gd name="T5" fmla="*/ 838200 h 588"/>
              <a:gd name="T6" fmla="*/ 3168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GB"/>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2057"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prstClr val="black"/>
                </a:solidFill>
                <a:latin typeface="+mn-lt"/>
                <a:cs typeface="+mn-cs"/>
              </a:defRPr>
            </a:lvl1pPr>
            <a:extLst/>
          </a:lstStyle>
          <a:p>
            <a:pPr>
              <a:defRPr/>
            </a:pPr>
            <a:fld id="{56D6F68F-868B-45AB-A06F-18ADAF267262}" type="datetimeFigureOut">
              <a:rPr lang="en-GB"/>
              <a:pPr>
                <a:defRPr/>
              </a:pPr>
              <a:t>07/10/2013</a:t>
            </a:fld>
            <a:endParaRPr lang="en-GB"/>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prstClr val="black"/>
                </a:solidFill>
                <a:latin typeface="+mn-lt"/>
                <a:cs typeface="+mn-cs"/>
              </a:defRPr>
            </a:lvl1pPr>
            <a:extLst/>
          </a:lstStyle>
          <a:p>
            <a:pPr>
              <a:defRPr/>
            </a:pPr>
            <a:endParaRPr lang="en-GB"/>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prstClr val="black"/>
                </a:solidFill>
                <a:latin typeface="+mn-lt"/>
                <a:cs typeface="+mn-cs"/>
              </a:defRPr>
            </a:lvl1pPr>
            <a:extLst/>
          </a:lstStyle>
          <a:p>
            <a:pPr>
              <a:defRPr/>
            </a:pPr>
            <a:fld id="{E14BF89B-4219-43C3-972B-74D3FC7595E8}"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23" r:id="rId1"/>
    <p:sldLayoutId id="2147483719" r:id="rId2"/>
    <p:sldLayoutId id="2147483724" r:id="rId3"/>
    <p:sldLayoutId id="2147483725" r:id="rId4"/>
    <p:sldLayoutId id="2147483726" r:id="rId5"/>
    <p:sldLayoutId id="2147483727" r:id="rId6"/>
    <p:sldLayoutId id="2147483720" r:id="rId7"/>
    <p:sldLayoutId id="2147483728" r:id="rId8"/>
    <p:sldLayoutId id="2147483729" r:id="rId9"/>
    <p:sldLayoutId id="2147483721" r:id="rId10"/>
    <p:sldLayoutId id="2147483722"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4"/>
            <a:ext cx="7772400" cy="1829761"/>
          </a:xfrm>
        </p:spPr>
        <p:txBody>
          <a:bodyPr>
            <a:noAutofit/>
          </a:bodyPr>
          <a:lstStyle/>
          <a:p>
            <a:pPr algn="l" eaLnBrk="1" fontAlgn="auto" hangingPunct="1">
              <a:spcAft>
                <a:spcPts val="0"/>
              </a:spcAft>
              <a:defRPr/>
            </a:pPr>
            <a:r>
              <a:rPr lang="en-GB" sz="3200" dirty="0" smtClean="0">
                <a:solidFill>
                  <a:schemeClr val="tx1"/>
                </a:solidFill>
                <a:effectLst/>
                <a:cs typeface="Calibri" pitchFamily="34" charset="0"/>
              </a:rPr>
              <a:t>Framework for capturing impact on patients, staff and the organisation</a:t>
            </a:r>
            <a:endParaRPr lang="en-GB" sz="3200" dirty="0">
              <a:solidFill>
                <a:schemeClr val="tx1"/>
              </a:solidFill>
              <a:effectLst/>
              <a:cs typeface="Calibri" pitchFamily="34" charset="0"/>
            </a:endParaRPr>
          </a:p>
        </p:txBody>
      </p:sp>
      <p:sp>
        <p:nvSpPr>
          <p:cNvPr id="10243" name="Subtitle 2"/>
          <p:cNvSpPr>
            <a:spLocks noGrp="1"/>
          </p:cNvSpPr>
          <p:nvPr>
            <p:ph type="subTitle" idx="1"/>
          </p:nvPr>
        </p:nvSpPr>
        <p:spPr>
          <a:xfrm>
            <a:off x="685800" y="3611563"/>
            <a:ext cx="7772400" cy="1200150"/>
          </a:xfrm>
        </p:spPr>
        <p:txBody>
          <a:bodyPr/>
          <a:lstStyle/>
          <a:p>
            <a:pPr marR="0" eaLnBrk="1" hangingPunct="1"/>
            <a:r>
              <a:rPr lang="en-GB" sz="4200" smtClean="0">
                <a:latin typeface="Cambria" pitchFamily="18" charset="0"/>
              </a:rPr>
              <a:t> </a:t>
            </a:r>
            <a:endParaRPr lang="en-GB" sz="4200" smtClean="0"/>
          </a:p>
        </p:txBody>
      </p:sp>
      <p:sp>
        <p:nvSpPr>
          <p:cNvPr id="10244" name="Subtitle 2"/>
          <p:cNvSpPr txBox="1">
            <a:spLocks/>
          </p:cNvSpPr>
          <p:nvPr/>
        </p:nvSpPr>
        <p:spPr bwMode="auto">
          <a:xfrm>
            <a:off x="755650" y="3424238"/>
            <a:ext cx="7989888" cy="194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400"/>
              </a:spcBef>
              <a:buClr>
                <a:srgbClr val="2DA2BF"/>
              </a:buClr>
              <a:buSzPct val="68000"/>
              <a:buFont typeface="Wingdings 3" pitchFamily="18" charset="2"/>
              <a:buNone/>
            </a:pPr>
            <a:r>
              <a:rPr lang="en-GB" sz="2400">
                <a:solidFill>
                  <a:srgbClr val="000000"/>
                </a:solidFill>
                <a:latin typeface="Lucida Sans Unicode" pitchFamily="34" charset="0"/>
              </a:rPr>
              <a:t>Ann McDonnell, Reader in Health &amp; Social Care Research</a:t>
            </a:r>
          </a:p>
          <a:p>
            <a:pPr eaLnBrk="1" hangingPunct="1">
              <a:spcBef>
                <a:spcPts val="400"/>
              </a:spcBef>
              <a:buClr>
                <a:srgbClr val="2DA2BF"/>
              </a:buClr>
              <a:buSzPct val="68000"/>
              <a:buFont typeface="Wingdings 3" pitchFamily="18" charset="2"/>
              <a:buNone/>
            </a:pPr>
            <a:r>
              <a:rPr lang="en-GB">
                <a:solidFill>
                  <a:srgbClr val="000000"/>
                </a:solidFill>
                <a:latin typeface="Lucida Sans Unicode" pitchFamily="34" charset="0"/>
              </a:rPr>
              <a:t>Sheffield Hallam University</a:t>
            </a:r>
          </a:p>
          <a:p>
            <a:pPr eaLnBrk="1" hangingPunct="1">
              <a:spcBef>
                <a:spcPts val="400"/>
              </a:spcBef>
              <a:buClr>
                <a:srgbClr val="2DA2BF"/>
              </a:buClr>
              <a:buSzPct val="68000"/>
              <a:buFont typeface="Wingdings 3" pitchFamily="18" charset="2"/>
              <a:buNone/>
            </a:pPr>
            <a:r>
              <a:rPr lang="en-GB">
                <a:solidFill>
                  <a:srgbClr val="000000"/>
                </a:solidFill>
                <a:latin typeface="Lucida Sans Unicode" pitchFamily="34" charset="0"/>
              </a:rPr>
              <a:t>Email: A.McDonnell@shu.ac.uk</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r>
              <a:rPr lang="en-GB" sz="2400" smtClean="0"/>
              <a:t>Immediate or short term impact e.g. concordance with medication at follow up appointment</a:t>
            </a:r>
          </a:p>
          <a:p>
            <a:pPr eaLnBrk="1" hangingPunct="1">
              <a:buFont typeface="Wingdings 3" pitchFamily="18" charset="2"/>
              <a:buNone/>
            </a:pPr>
            <a:endParaRPr lang="en-GB" sz="2400" smtClean="0"/>
          </a:p>
          <a:p>
            <a:pPr eaLnBrk="1" hangingPunct="1">
              <a:buFont typeface="Wingdings 3" pitchFamily="18" charset="2"/>
              <a:buNone/>
            </a:pPr>
            <a:endParaRPr lang="en-GB" sz="2400" smtClean="0"/>
          </a:p>
          <a:p>
            <a:pPr eaLnBrk="1" hangingPunct="1"/>
            <a:r>
              <a:rPr lang="en-GB" sz="2400" smtClean="0"/>
              <a:t>Delayed impact e.g. NC in sexual health who sought to reduce infection rates</a:t>
            </a:r>
          </a:p>
        </p:txBody>
      </p:sp>
      <p:sp>
        <p:nvSpPr>
          <p:cNvPr id="3" name="Title 2"/>
          <p:cNvSpPr>
            <a:spLocks noGrp="1"/>
          </p:cNvSpPr>
          <p:nvPr>
            <p:ph type="title"/>
          </p:nvPr>
        </p:nvSpPr>
        <p:spPr/>
        <p:txBody>
          <a:bodyPr>
            <a:noAutofit/>
          </a:bodyPr>
          <a:lstStyle/>
          <a:p>
            <a:pPr eaLnBrk="1" fontAlgn="auto" hangingPunct="1">
              <a:spcAft>
                <a:spcPts val="0"/>
              </a:spcAft>
              <a:defRPr/>
            </a:pPr>
            <a:r>
              <a:rPr lang="en-GB" sz="3700" dirty="0" smtClean="0">
                <a:solidFill>
                  <a:schemeClr val="tx1"/>
                </a:solidFill>
                <a:effectLst/>
              </a:rPr>
              <a:t>Immediate versus delayed impact</a:t>
            </a:r>
            <a:endParaRPr lang="en-GB" sz="3700" dirty="0">
              <a:solidFill>
                <a:schemeClr val="tx1"/>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r>
              <a:rPr lang="en-GB" sz="2400" smtClean="0"/>
              <a:t>Direct impact e.g. stroke NC who ran follow up clinics exerted an impact on psychological adjustment and reduction in anxiety</a:t>
            </a:r>
          </a:p>
          <a:p>
            <a:pPr eaLnBrk="1" hangingPunct="1">
              <a:buFont typeface="Wingdings 3" pitchFamily="18" charset="2"/>
              <a:buNone/>
            </a:pPr>
            <a:endParaRPr lang="en-GB" sz="2400" smtClean="0"/>
          </a:p>
          <a:p>
            <a:pPr eaLnBrk="1" hangingPunct="1"/>
            <a:r>
              <a:rPr lang="en-GB" sz="2400" smtClean="0"/>
              <a:t>Indirect impact e.g. by influencing practice of other staff or developing services</a:t>
            </a:r>
          </a:p>
          <a:p>
            <a:pPr eaLnBrk="1" hangingPunct="1">
              <a:buFont typeface="Wingdings 3" pitchFamily="18" charset="2"/>
              <a:buNone/>
            </a:pPr>
            <a:r>
              <a:rPr lang="en-GB" i="1" smtClean="0"/>
              <a:t>	</a:t>
            </a:r>
          </a:p>
          <a:p>
            <a:pPr eaLnBrk="1" hangingPunct="1">
              <a:buFont typeface="Wingdings 3" pitchFamily="18" charset="2"/>
              <a:buNone/>
            </a:pPr>
            <a:r>
              <a:rPr lang="en-GB" sz="1800" i="1" smtClean="0"/>
              <a:t>	The indirect impact would be large because for some time now she has heavily influenced the strategic planning, both from the acute trust point of view and to some extent, further along the pathway and outside of [trust], and you would hope that that had positively affected patient outcomes and experience. (CS5, commissioner)</a:t>
            </a:r>
          </a:p>
          <a:p>
            <a:pPr eaLnBrk="1" hangingPunct="1">
              <a:buFont typeface="Wingdings 3" pitchFamily="18" charset="2"/>
              <a:buNone/>
            </a:pPr>
            <a:endParaRPr lang="en-GB" smtClean="0"/>
          </a:p>
        </p:txBody>
      </p:sp>
      <p:sp>
        <p:nvSpPr>
          <p:cNvPr id="3" name="Title 2"/>
          <p:cNvSpPr>
            <a:spLocks noGrp="1"/>
          </p:cNvSpPr>
          <p:nvPr>
            <p:ph type="title"/>
          </p:nvPr>
        </p:nvSpPr>
        <p:spPr/>
        <p:txBody>
          <a:bodyPr/>
          <a:lstStyle/>
          <a:p>
            <a:pPr eaLnBrk="1" fontAlgn="auto" hangingPunct="1">
              <a:spcAft>
                <a:spcPts val="0"/>
              </a:spcAft>
              <a:defRPr/>
            </a:pPr>
            <a:r>
              <a:rPr lang="en-GB" sz="4000" dirty="0" smtClean="0">
                <a:solidFill>
                  <a:schemeClr val="tx1"/>
                </a:solidFill>
                <a:effectLst/>
              </a:rPr>
              <a:t>Direct versus indirect impact</a:t>
            </a:r>
            <a:endParaRPr lang="en-GB" sz="4000" dirty="0">
              <a:solidFill>
                <a:schemeClr val="tx1"/>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buFont typeface="Wingdings 3" pitchFamily="18" charset="2"/>
              <a:buNone/>
            </a:pPr>
            <a:r>
              <a:rPr lang="en-GB" sz="1700" i="1" smtClean="0"/>
              <a:t>	</a:t>
            </a:r>
          </a:p>
          <a:p>
            <a:pPr eaLnBrk="1" hangingPunct="1">
              <a:buFont typeface="Wingdings 3" pitchFamily="18" charset="2"/>
              <a:buNone/>
            </a:pPr>
            <a:endParaRPr lang="en-GB" sz="1700" i="1" smtClean="0"/>
          </a:p>
          <a:p>
            <a:pPr eaLnBrk="1" hangingPunct="1">
              <a:buFont typeface="Wingdings 3" pitchFamily="18" charset="2"/>
              <a:buNone/>
            </a:pPr>
            <a:r>
              <a:rPr lang="en-GB" sz="2000" i="1" smtClean="0"/>
              <a:t>   When I get involved with something I try to take someone else with me.  I try to do it as a joint project rather than a one man show, which means that it’s difficult to unpick the effects that I’ve had. (CS2, NC)</a:t>
            </a:r>
          </a:p>
          <a:p>
            <a:pPr eaLnBrk="1" hangingPunct="1">
              <a:buFont typeface="Wingdings 3" pitchFamily="18" charset="2"/>
              <a:buNone/>
            </a:pPr>
            <a:endParaRPr lang="en-GB" sz="2300" i="1" smtClean="0"/>
          </a:p>
          <a:p>
            <a:pPr eaLnBrk="1" hangingPunct="1">
              <a:buFont typeface="Wingdings 3" pitchFamily="18" charset="2"/>
              <a:buNone/>
            </a:pPr>
            <a:r>
              <a:rPr lang="en-GB" sz="2000" smtClean="0"/>
              <a:t>	e.g. Stroke NC developed guidelines for assessment of patients on discharge for GPs and District Nurses</a:t>
            </a:r>
          </a:p>
          <a:p>
            <a:pPr eaLnBrk="1" hangingPunct="1">
              <a:buFont typeface="Wingdings 3" pitchFamily="18" charset="2"/>
              <a:buNone/>
            </a:pPr>
            <a:endParaRPr lang="en-GB" sz="2300" smtClean="0"/>
          </a:p>
        </p:txBody>
      </p:sp>
      <p:sp>
        <p:nvSpPr>
          <p:cNvPr id="3" name="Title 2"/>
          <p:cNvSpPr>
            <a:spLocks noGrp="1"/>
          </p:cNvSpPr>
          <p:nvPr>
            <p:ph type="title"/>
          </p:nvPr>
        </p:nvSpPr>
        <p:spPr/>
        <p:txBody>
          <a:bodyPr>
            <a:normAutofit fontScale="90000"/>
          </a:bodyPr>
          <a:lstStyle/>
          <a:p>
            <a:pPr eaLnBrk="1" fontAlgn="auto" hangingPunct="1">
              <a:spcAft>
                <a:spcPts val="0"/>
              </a:spcAft>
              <a:defRPr/>
            </a:pPr>
            <a:r>
              <a:rPr lang="en-GB" dirty="0" smtClean="0">
                <a:solidFill>
                  <a:schemeClr val="tx1"/>
                </a:solidFill>
                <a:effectLst/>
              </a:rPr>
              <a:t>Attributing impact to an individual</a:t>
            </a:r>
            <a:endParaRPr lang="en-GB" dirty="0">
              <a:solidFill>
                <a:schemeClr val="tx1"/>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1196752"/>
            <a:ext cx="7918648" cy="1829761"/>
          </a:xfrm>
        </p:spPr>
        <p:txBody>
          <a:bodyPr/>
          <a:lstStyle/>
          <a:p>
            <a:pPr algn="l" eaLnBrk="1" fontAlgn="auto" hangingPunct="1">
              <a:spcAft>
                <a:spcPts val="0"/>
              </a:spcAft>
              <a:defRPr/>
            </a:pPr>
            <a:r>
              <a:rPr lang="en-GB" sz="3200" dirty="0" smtClean="0">
                <a:solidFill>
                  <a:schemeClr val="tx1"/>
                </a:solidFill>
                <a:effectLst/>
              </a:rPr>
              <a:t>Barriers to capturing impact</a:t>
            </a:r>
            <a:endParaRPr lang="en-GB" sz="3200" dirty="0">
              <a:solidFill>
                <a:schemeClr val="tx1"/>
              </a:solidFill>
              <a:effectLst/>
            </a:endParaRPr>
          </a:p>
        </p:txBody>
      </p:sp>
      <p:sp>
        <p:nvSpPr>
          <p:cNvPr id="22531" name="Subtitle 3"/>
          <p:cNvSpPr>
            <a:spLocks noGrp="1"/>
          </p:cNvSpPr>
          <p:nvPr>
            <p:ph type="subTitle" idx="1"/>
          </p:nvPr>
        </p:nvSpPr>
        <p:spPr>
          <a:xfrm>
            <a:off x="685800" y="3611563"/>
            <a:ext cx="7772400" cy="1200150"/>
          </a:xfrm>
        </p:spPr>
        <p:txBody>
          <a:bodyPr/>
          <a:lstStyle/>
          <a:p>
            <a:pPr marR="0" eaLnBrk="1" hangingPunct="1"/>
            <a:endParaRPr lang="en-GB"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229600" cy="4324350"/>
          </a:xfrm>
        </p:spPr>
        <p:txBody>
          <a:bodyPr>
            <a:normAutofit fontScale="92500" lnSpcReduction="10000"/>
          </a:bodyPr>
          <a:lstStyle/>
          <a:p>
            <a:pPr marL="365760" indent="-256032" eaLnBrk="1" fontAlgn="auto" hangingPunct="1">
              <a:spcAft>
                <a:spcPts val="0"/>
              </a:spcAft>
              <a:buFont typeface="Wingdings 3"/>
              <a:buChar char=""/>
              <a:defRPr/>
            </a:pPr>
            <a:r>
              <a:rPr lang="en-GB" sz="2600" dirty="0" smtClean="0"/>
              <a:t>Engaging with vulnerable groups e.g. women after miscarriage</a:t>
            </a:r>
          </a:p>
          <a:p>
            <a:pPr marL="365760" indent="-256032" eaLnBrk="1" fontAlgn="auto" hangingPunct="1">
              <a:spcAft>
                <a:spcPts val="0"/>
              </a:spcAft>
              <a:buFont typeface="Wingdings 3"/>
              <a:buChar char=""/>
              <a:defRPr/>
            </a:pPr>
            <a:r>
              <a:rPr lang="en-GB" sz="1900" i="1" dirty="0" smtClean="0"/>
              <a:t>I do think it's quite difficult to get our patients to share their thoughts and feelings about something that's so very, very personal. (CS1, NC)</a:t>
            </a:r>
          </a:p>
          <a:p>
            <a:pPr marL="365760" indent="-256032" eaLnBrk="1" fontAlgn="auto" hangingPunct="1">
              <a:spcAft>
                <a:spcPts val="0"/>
              </a:spcAft>
              <a:buFont typeface="Wingdings 3"/>
              <a:buNone/>
              <a:defRPr/>
            </a:pPr>
            <a:endParaRPr lang="en-GB" i="1" dirty="0" smtClean="0"/>
          </a:p>
          <a:p>
            <a:pPr marL="365760" indent="-256032" eaLnBrk="1" fontAlgn="auto" hangingPunct="1">
              <a:spcAft>
                <a:spcPts val="0"/>
              </a:spcAft>
              <a:buFont typeface="Wingdings 3"/>
              <a:buChar char=""/>
              <a:defRPr/>
            </a:pPr>
            <a:r>
              <a:rPr lang="en-GB" sz="2600" dirty="0" smtClean="0"/>
              <a:t>Socially desirable responses</a:t>
            </a:r>
          </a:p>
          <a:p>
            <a:pPr marL="365760" indent="-256032" eaLnBrk="1" fontAlgn="auto" hangingPunct="1">
              <a:spcAft>
                <a:spcPts val="0"/>
              </a:spcAft>
              <a:buFont typeface="Wingdings 3"/>
              <a:buChar char=""/>
              <a:defRPr/>
            </a:pPr>
            <a:r>
              <a:rPr lang="en-GB" sz="1900" i="1" dirty="0" smtClean="0"/>
              <a:t>I’m sceptical about [patient surveys]. You’ve just had a mum or dad who’ve had a baby whose life has been threatened. The baby is brought back from that point and the parents have an overwhelming depth of gratitude to people who’ve done it, and it stops them being critical. And quite a few of the things that they’ve actually experienced could have been dealt with by doing things in a different way. (CS2, medical consultant)</a:t>
            </a:r>
            <a:endParaRPr lang="en-GB" sz="2600" i="1" dirty="0" smtClean="0"/>
          </a:p>
          <a:p>
            <a:pPr marL="365760" indent="-256032" eaLnBrk="1" fontAlgn="auto" hangingPunct="1">
              <a:spcAft>
                <a:spcPts val="0"/>
              </a:spcAft>
              <a:buFont typeface="Wingdings 3"/>
              <a:buNone/>
              <a:defRPr/>
            </a:pPr>
            <a:endParaRPr lang="en-GB" dirty="0"/>
          </a:p>
        </p:txBody>
      </p:sp>
      <p:sp>
        <p:nvSpPr>
          <p:cNvPr id="3" name="Title 2"/>
          <p:cNvSpPr>
            <a:spLocks noGrp="1"/>
          </p:cNvSpPr>
          <p:nvPr>
            <p:ph type="title"/>
          </p:nvPr>
        </p:nvSpPr>
        <p:spPr/>
        <p:txBody>
          <a:bodyPr/>
          <a:lstStyle/>
          <a:p>
            <a:pPr eaLnBrk="1" fontAlgn="auto" hangingPunct="1">
              <a:spcAft>
                <a:spcPts val="0"/>
              </a:spcAft>
              <a:defRPr/>
            </a:pPr>
            <a:r>
              <a:rPr lang="en-GB" sz="4000" dirty="0" smtClean="0">
                <a:solidFill>
                  <a:schemeClr val="tx1"/>
                </a:solidFill>
                <a:effectLst/>
              </a:rPr>
              <a:t>Gaining a patient perspective</a:t>
            </a:r>
            <a:endParaRPr lang="en-GB" sz="4000" dirty="0">
              <a:solidFill>
                <a:schemeClr val="tx1"/>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additive="base">
                                        <p:cTn id="17"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
                                            <p:txEl>
                                              <p:pRg st="3" end="3"/>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additive="base">
                                        <p:cTn id="21"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65760" indent="-256032" eaLnBrk="1" fontAlgn="auto" hangingPunct="1">
              <a:spcAft>
                <a:spcPts val="0"/>
              </a:spcAft>
              <a:defRPr/>
            </a:pPr>
            <a:r>
              <a:rPr lang="en-GB" sz="1800" i="1" dirty="0" smtClean="0"/>
              <a:t>We haven’t done any proper qualitative evaluation, we’ve tended to use surveys but with some capacity for people to say what they think. It’s down to resources. I think you’d have to get outside people in for face-to-face interviews and that would have to be funded. (CS4, NC) </a:t>
            </a:r>
          </a:p>
          <a:p>
            <a:pPr marL="109728" indent="0" eaLnBrk="1" fontAlgn="auto" hangingPunct="1">
              <a:spcAft>
                <a:spcPts val="0"/>
              </a:spcAft>
              <a:buFont typeface="Wingdings 3"/>
              <a:buNone/>
              <a:defRPr/>
            </a:pPr>
            <a:endParaRPr lang="en-GB" sz="1800" i="1" dirty="0" smtClean="0"/>
          </a:p>
          <a:p>
            <a:pPr marL="365760" indent="-256032" eaLnBrk="1" fontAlgn="auto" hangingPunct="1">
              <a:spcAft>
                <a:spcPts val="0"/>
              </a:spcAft>
              <a:defRPr/>
            </a:pPr>
            <a:r>
              <a:rPr lang="en-GB" sz="1800" i="1" dirty="0" smtClean="0"/>
              <a:t>In the past we’ve intended to do follow-up surveys and they haven’t always been done because the plan was to do them by telephone and the person who was going to do it didn’t. So it means this survey will be the first time we’ve had a follow-up. Using survey gizmo does cut down admin time, just being able to put it on an excel spreadsheet and the follow-up is going to be possible and much quicker. (CS4, NC)</a:t>
            </a:r>
          </a:p>
          <a:p>
            <a:pPr marL="365760" indent="-256032" eaLnBrk="1" fontAlgn="auto" hangingPunct="1">
              <a:spcAft>
                <a:spcPts val="0"/>
              </a:spcAft>
              <a:buFont typeface="Wingdings 3"/>
              <a:buNone/>
              <a:defRPr/>
            </a:pPr>
            <a:endParaRPr lang="en-GB" i="1" dirty="0" smtClean="0"/>
          </a:p>
          <a:p>
            <a:pPr marL="365760" indent="-256032" eaLnBrk="1" fontAlgn="auto" hangingPunct="1">
              <a:spcAft>
                <a:spcPts val="0"/>
              </a:spcAft>
              <a:buFont typeface="Wingdings 3"/>
              <a:buNone/>
              <a:defRPr/>
            </a:pPr>
            <a:endParaRPr lang="en-GB" dirty="0"/>
          </a:p>
        </p:txBody>
      </p:sp>
      <p:sp>
        <p:nvSpPr>
          <p:cNvPr id="3" name="Title 2"/>
          <p:cNvSpPr>
            <a:spLocks noGrp="1"/>
          </p:cNvSpPr>
          <p:nvPr>
            <p:ph type="title"/>
          </p:nvPr>
        </p:nvSpPr>
        <p:spPr/>
        <p:txBody>
          <a:bodyPr/>
          <a:lstStyle/>
          <a:p>
            <a:pPr eaLnBrk="1" fontAlgn="auto" hangingPunct="1">
              <a:spcAft>
                <a:spcPts val="0"/>
              </a:spcAft>
              <a:defRPr/>
            </a:pPr>
            <a:r>
              <a:rPr lang="en-GB" sz="4000" dirty="0" smtClean="0">
                <a:solidFill>
                  <a:schemeClr val="tx1"/>
                </a:solidFill>
                <a:effectLst/>
              </a:rPr>
              <a:t>Time, resources and expertise</a:t>
            </a:r>
            <a:endParaRPr lang="en-GB" sz="4000" dirty="0">
              <a:solidFill>
                <a:schemeClr val="tx1"/>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1"/>
          <p:cNvSpPr>
            <a:spLocks noGrp="1"/>
          </p:cNvSpPr>
          <p:nvPr>
            <p:ph idx="1"/>
          </p:nvPr>
        </p:nvSpPr>
        <p:spPr/>
        <p:txBody>
          <a:bodyPr/>
          <a:lstStyle/>
          <a:p>
            <a:pPr eaLnBrk="1" hangingPunct="1"/>
            <a:endParaRPr lang="en-GB" smtClean="0"/>
          </a:p>
          <a:p>
            <a:pPr eaLnBrk="1" hangingPunct="1"/>
            <a:r>
              <a:rPr lang="en-GB" sz="2400" smtClean="0"/>
              <a:t>There were very few ‘off the shelf’ tools that were speciality specific which could be used by NCs to capture their impact, on patient outcomes or the patient experience.  </a:t>
            </a:r>
          </a:p>
          <a:p>
            <a:pPr eaLnBrk="1" hangingPunct="1"/>
            <a:endParaRPr lang="en-GB" smtClean="0"/>
          </a:p>
        </p:txBody>
      </p:sp>
      <p:sp>
        <p:nvSpPr>
          <p:cNvPr id="3" name="Title 2"/>
          <p:cNvSpPr>
            <a:spLocks noGrp="1"/>
          </p:cNvSpPr>
          <p:nvPr>
            <p:ph type="title"/>
          </p:nvPr>
        </p:nvSpPr>
        <p:spPr/>
        <p:txBody>
          <a:bodyPr/>
          <a:lstStyle/>
          <a:p>
            <a:pPr eaLnBrk="1" fontAlgn="auto" hangingPunct="1">
              <a:spcAft>
                <a:spcPts val="0"/>
              </a:spcAft>
              <a:defRPr/>
            </a:pPr>
            <a:r>
              <a:rPr lang="en-GB" sz="4000" dirty="0" smtClean="0">
                <a:solidFill>
                  <a:schemeClr val="tx1"/>
                </a:solidFill>
                <a:effectLst/>
              </a:rPr>
              <a:t>Identifying outcome measures</a:t>
            </a:r>
            <a:endParaRPr lang="en-GB" sz="4000" dirty="0">
              <a:solidFill>
                <a:schemeClr val="tx1"/>
              </a:solidFill>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1"/>
          <p:cNvSpPr>
            <a:spLocks noGrp="1"/>
          </p:cNvSpPr>
          <p:nvPr>
            <p:ph idx="1"/>
          </p:nvPr>
        </p:nvSpPr>
        <p:spPr/>
        <p:txBody>
          <a:bodyPr/>
          <a:lstStyle/>
          <a:p>
            <a:pPr eaLnBrk="1" hangingPunct="1"/>
            <a:endParaRPr lang="en-GB" sz="1800" i="1" smtClean="0"/>
          </a:p>
          <a:p>
            <a:pPr eaLnBrk="1" hangingPunct="1"/>
            <a:endParaRPr lang="en-GB" sz="1800" i="1" smtClean="0"/>
          </a:p>
          <a:p>
            <a:pPr eaLnBrk="1" hangingPunct="1"/>
            <a:r>
              <a:rPr lang="en-GB" sz="1800" i="1" smtClean="0"/>
              <a:t>One of our medics will see eight patients in two hours, now I will see three patients in two hours. It’s a different clinic and that’s not a criticism of him, I think when you’ve got a team approach there are benefits of somebody being exposed to [doctor’s] clinic rather than mine, because it’s the overall package (of the service) that’s important. (CS3, NC)</a:t>
            </a:r>
          </a:p>
          <a:p>
            <a:pPr eaLnBrk="1" hangingPunct="1"/>
            <a:endParaRPr lang="en-GB" smtClean="0"/>
          </a:p>
        </p:txBody>
      </p:sp>
      <p:sp>
        <p:nvSpPr>
          <p:cNvPr id="3" name="Title 2"/>
          <p:cNvSpPr>
            <a:spLocks noGrp="1"/>
          </p:cNvSpPr>
          <p:nvPr>
            <p:ph type="title"/>
          </p:nvPr>
        </p:nvSpPr>
        <p:spPr/>
        <p:txBody>
          <a:bodyPr>
            <a:normAutofit fontScale="90000"/>
          </a:bodyPr>
          <a:lstStyle/>
          <a:p>
            <a:pPr eaLnBrk="1" fontAlgn="auto" hangingPunct="1">
              <a:spcAft>
                <a:spcPts val="0"/>
              </a:spcAft>
              <a:defRPr/>
            </a:pPr>
            <a:r>
              <a:rPr lang="en-GB" dirty="0" smtClean="0">
                <a:solidFill>
                  <a:schemeClr val="tx1"/>
                </a:solidFill>
                <a:effectLst/>
              </a:rPr>
              <a:t>Identifying suitable comparators</a:t>
            </a:r>
            <a:endParaRPr lang="en-GB" dirty="0">
              <a:solidFill>
                <a:schemeClr val="tx1"/>
              </a:solidFill>
              <a:effectLs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1"/>
          <p:cNvSpPr>
            <a:spLocks noGrp="1"/>
          </p:cNvSpPr>
          <p:nvPr>
            <p:ph idx="1"/>
          </p:nvPr>
        </p:nvSpPr>
        <p:spPr/>
        <p:txBody>
          <a:bodyPr/>
          <a:lstStyle/>
          <a:p>
            <a:pPr eaLnBrk="1" hangingPunct="1"/>
            <a:endParaRPr lang="en-GB" sz="2400" smtClean="0"/>
          </a:p>
          <a:p>
            <a:pPr eaLnBrk="1" hangingPunct="1"/>
            <a:endParaRPr lang="en-GB" sz="2400" smtClean="0"/>
          </a:p>
        </p:txBody>
      </p:sp>
      <p:sp>
        <p:nvSpPr>
          <p:cNvPr id="3" name="Title 2"/>
          <p:cNvSpPr>
            <a:spLocks noGrp="1"/>
          </p:cNvSpPr>
          <p:nvPr>
            <p:ph type="title"/>
          </p:nvPr>
        </p:nvSpPr>
        <p:spPr/>
        <p:txBody>
          <a:bodyPr/>
          <a:lstStyle/>
          <a:p>
            <a:pPr eaLnBrk="1" fontAlgn="auto" hangingPunct="1">
              <a:spcAft>
                <a:spcPts val="0"/>
              </a:spcAft>
              <a:defRPr/>
            </a:pPr>
            <a:r>
              <a:rPr lang="en-GB" sz="4000" dirty="0" smtClean="0">
                <a:solidFill>
                  <a:schemeClr val="tx1"/>
                </a:solidFill>
                <a:effectLst/>
              </a:rPr>
              <a:t>In summary</a:t>
            </a:r>
            <a:endParaRPr lang="en-GB" sz="4000" dirty="0">
              <a:solidFill>
                <a:schemeClr val="tx1"/>
              </a:solidFill>
              <a:effectLst/>
            </a:endParaRPr>
          </a:p>
        </p:txBody>
      </p:sp>
      <p:graphicFrame>
        <p:nvGraphicFramePr>
          <p:cNvPr id="4" name="Diagram 3"/>
          <p:cNvGraphicFramePr/>
          <p:nvPr/>
        </p:nvGraphicFramePr>
        <p:xfrm>
          <a:off x="395536" y="2060848"/>
          <a:ext cx="8208912" cy="3024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sz="4000" dirty="0" smtClean="0">
                <a:solidFill>
                  <a:schemeClr val="tx1"/>
                </a:solidFill>
                <a:effectLst/>
              </a:rPr>
              <a:t>Framework for capturing impact</a:t>
            </a:r>
            <a:endParaRPr lang="en-GB" sz="4000" dirty="0">
              <a:solidFill>
                <a:schemeClr val="tx1"/>
              </a:solidFill>
              <a:effectLst/>
            </a:endParaRPr>
          </a:p>
        </p:txBody>
      </p:sp>
      <p:grpSp>
        <p:nvGrpSpPr>
          <p:cNvPr id="11267" name="Group 5"/>
          <p:cNvGrpSpPr>
            <a:grpSpLocks noChangeAspect="1"/>
          </p:cNvGrpSpPr>
          <p:nvPr/>
        </p:nvGrpSpPr>
        <p:grpSpPr bwMode="auto">
          <a:xfrm>
            <a:off x="414338" y="1214438"/>
            <a:ext cx="8923337" cy="5049837"/>
            <a:chOff x="77" y="618"/>
            <a:chExt cx="5876" cy="3333"/>
          </a:xfrm>
        </p:grpSpPr>
        <p:sp>
          <p:nvSpPr>
            <p:cNvPr id="11269" name="AutoShape 4"/>
            <p:cNvSpPr>
              <a:spLocks noChangeAspect="1" noChangeArrowheads="1" noTextEdit="1"/>
            </p:cNvSpPr>
            <p:nvPr/>
          </p:nvSpPr>
          <p:spPr bwMode="auto">
            <a:xfrm>
              <a:off x="113" y="618"/>
              <a:ext cx="5840" cy="3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1270" name="Rectangle 7"/>
            <p:cNvSpPr>
              <a:spLocks noChangeArrowheads="1"/>
            </p:cNvSpPr>
            <p:nvPr/>
          </p:nvSpPr>
          <p:spPr bwMode="auto">
            <a:xfrm>
              <a:off x="77" y="2959"/>
              <a:ext cx="1632" cy="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Lucida Sans Unicode" pitchFamily="34" charset="0"/>
                </a:rPr>
                <a:t>Professional competence</a:t>
              </a:r>
            </a:p>
            <a:p>
              <a:r>
                <a:rPr lang="en-US" sz="1600">
                  <a:solidFill>
                    <a:srgbClr val="000000"/>
                  </a:solidFill>
                  <a:latin typeface="Lucida Sans Unicode" pitchFamily="34" charset="0"/>
                </a:rPr>
                <a:t>Quality of working life</a:t>
              </a:r>
            </a:p>
            <a:p>
              <a:r>
                <a:rPr lang="en-US" sz="1600">
                  <a:solidFill>
                    <a:srgbClr val="000000"/>
                  </a:solidFill>
                  <a:latin typeface="Lucida Sans Unicode" pitchFamily="34" charset="0"/>
                </a:rPr>
                <a:t>Workload distribution</a:t>
              </a:r>
            </a:p>
            <a:p>
              <a:r>
                <a:rPr lang="en-US" sz="1600">
                  <a:solidFill>
                    <a:srgbClr val="000000"/>
                  </a:solidFill>
                  <a:latin typeface="Lucida Sans Unicode" pitchFamily="34" charset="0"/>
                </a:rPr>
                <a:t>Team working</a:t>
              </a:r>
            </a:p>
          </p:txBody>
        </p:sp>
        <p:sp>
          <p:nvSpPr>
            <p:cNvPr id="11271" name="Rectangle 8"/>
            <p:cNvSpPr>
              <a:spLocks noChangeArrowheads="1"/>
            </p:cNvSpPr>
            <p:nvPr/>
          </p:nvSpPr>
          <p:spPr bwMode="auto">
            <a:xfrm>
              <a:off x="1445" y="3144"/>
              <a:ext cx="98"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Cambria" pitchFamily="18" charset="0"/>
                </a:rPr>
                <a:t> </a:t>
              </a:r>
              <a:endParaRPr lang="en-US">
                <a:solidFill>
                  <a:srgbClr val="000000"/>
                </a:solidFill>
              </a:endParaRPr>
            </a:p>
          </p:txBody>
        </p:sp>
        <p:sp>
          <p:nvSpPr>
            <p:cNvPr id="11272" name="Rectangle 10"/>
            <p:cNvSpPr>
              <a:spLocks noChangeArrowheads="1"/>
            </p:cNvSpPr>
            <p:nvPr/>
          </p:nvSpPr>
          <p:spPr bwMode="auto">
            <a:xfrm>
              <a:off x="1309" y="3283"/>
              <a:ext cx="98"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Cambria" pitchFamily="18" charset="0"/>
                </a:rPr>
                <a:t> </a:t>
              </a:r>
              <a:endParaRPr lang="en-US">
                <a:solidFill>
                  <a:srgbClr val="000000"/>
                </a:solidFill>
              </a:endParaRPr>
            </a:p>
          </p:txBody>
        </p:sp>
        <p:sp>
          <p:nvSpPr>
            <p:cNvPr id="11273" name="Rectangle 13"/>
            <p:cNvSpPr>
              <a:spLocks noChangeArrowheads="1"/>
            </p:cNvSpPr>
            <p:nvPr/>
          </p:nvSpPr>
          <p:spPr bwMode="auto">
            <a:xfrm>
              <a:off x="1190" y="3418"/>
              <a:ext cx="98"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Cambria" pitchFamily="18" charset="0"/>
                </a:rPr>
                <a:t> </a:t>
              </a:r>
              <a:endParaRPr lang="en-US">
                <a:solidFill>
                  <a:srgbClr val="000000"/>
                </a:solidFill>
              </a:endParaRPr>
            </a:p>
          </p:txBody>
        </p:sp>
        <p:sp>
          <p:nvSpPr>
            <p:cNvPr id="11274" name="Rectangle 15"/>
            <p:cNvSpPr>
              <a:spLocks noChangeArrowheads="1"/>
            </p:cNvSpPr>
            <p:nvPr/>
          </p:nvSpPr>
          <p:spPr bwMode="auto">
            <a:xfrm>
              <a:off x="2316" y="3418"/>
              <a:ext cx="98"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Cambria" pitchFamily="18" charset="0"/>
                </a:rPr>
                <a:t> </a:t>
              </a:r>
              <a:endParaRPr lang="en-US">
                <a:solidFill>
                  <a:srgbClr val="000000"/>
                </a:solidFill>
              </a:endParaRPr>
            </a:p>
          </p:txBody>
        </p:sp>
        <p:sp>
          <p:nvSpPr>
            <p:cNvPr id="11275" name="Rectangle 18"/>
            <p:cNvSpPr>
              <a:spLocks noChangeArrowheads="1"/>
            </p:cNvSpPr>
            <p:nvPr/>
          </p:nvSpPr>
          <p:spPr bwMode="auto">
            <a:xfrm>
              <a:off x="979" y="3559"/>
              <a:ext cx="98"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Cambria" pitchFamily="18" charset="0"/>
                </a:rPr>
                <a:t> </a:t>
              </a:r>
              <a:endParaRPr lang="en-US">
                <a:solidFill>
                  <a:srgbClr val="000000"/>
                </a:solidFill>
              </a:endParaRPr>
            </a:p>
          </p:txBody>
        </p:sp>
        <p:sp>
          <p:nvSpPr>
            <p:cNvPr id="11276" name="Rectangle 20"/>
            <p:cNvSpPr>
              <a:spLocks noChangeArrowheads="1"/>
            </p:cNvSpPr>
            <p:nvPr/>
          </p:nvSpPr>
          <p:spPr bwMode="auto">
            <a:xfrm>
              <a:off x="1698" y="3559"/>
              <a:ext cx="98"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Cambria" pitchFamily="18" charset="0"/>
                </a:rPr>
                <a:t> </a:t>
              </a:r>
              <a:endParaRPr lang="en-US">
                <a:solidFill>
                  <a:srgbClr val="000000"/>
                </a:solidFill>
              </a:endParaRPr>
            </a:p>
          </p:txBody>
        </p:sp>
        <p:sp>
          <p:nvSpPr>
            <p:cNvPr id="11277" name="Rectangle 23"/>
            <p:cNvSpPr>
              <a:spLocks noChangeArrowheads="1"/>
            </p:cNvSpPr>
            <p:nvPr/>
          </p:nvSpPr>
          <p:spPr bwMode="auto">
            <a:xfrm>
              <a:off x="4749" y="3144"/>
              <a:ext cx="98"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Cambria" pitchFamily="18" charset="0"/>
                </a:rPr>
                <a:t> </a:t>
              </a:r>
              <a:endParaRPr lang="en-US">
                <a:solidFill>
                  <a:srgbClr val="000000"/>
                </a:solidFill>
              </a:endParaRPr>
            </a:p>
          </p:txBody>
        </p:sp>
        <p:sp>
          <p:nvSpPr>
            <p:cNvPr id="11278" name="Rectangle 24"/>
            <p:cNvSpPr>
              <a:spLocks noChangeArrowheads="1"/>
            </p:cNvSpPr>
            <p:nvPr/>
          </p:nvSpPr>
          <p:spPr bwMode="auto">
            <a:xfrm>
              <a:off x="3840" y="3283"/>
              <a:ext cx="124"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Cambria" pitchFamily="18" charset="0"/>
                </a:rPr>
                <a:t>  </a:t>
              </a:r>
              <a:endParaRPr lang="en-US">
                <a:solidFill>
                  <a:srgbClr val="000000"/>
                </a:solidFill>
              </a:endParaRPr>
            </a:p>
          </p:txBody>
        </p:sp>
        <p:sp>
          <p:nvSpPr>
            <p:cNvPr id="11279" name="Rectangle 25"/>
            <p:cNvSpPr>
              <a:spLocks noChangeArrowheads="1"/>
            </p:cNvSpPr>
            <p:nvPr/>
          </p:nvSpPr>
          <p:spPr bwMode="auto">
            <a:xfrm>
              <a:off x="3698" y="3099"/>
              <a:ext cx="2119" cy="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Lucida Sans Unicode" pitchFamily="34" charset="0"/>
                </a:rPr>
                <a:t>Organisational priorities/targets</a:t>
              </a:r>
            </a:p>
            <a:p>
              <a:r>
                <a:rPr lang="en-US" sz="1600">
                  <a:solidFill>
                    <a:srgbClr val="000000"/>
                  </a:solidFill>
                  <a:latin typeface="Lucida Sans Unicode" pitchFamily="34" charset="0"/>
                </a:rPr>
                <a:t>Development of policy</a:t>
              </a:r>
            </a:p>
            <a:p>
              <a:r>
                <a:rPr lang="en-US" sz="1600">
                  <a:solidFill>
                    <a:srgbClr val="000000"/>
                  </a:solidFill>
                  <a:latin typeface="Lucida Sans Unicode" pitchFamily="34" charset="0"/>
                </a:rPr>
                <a:t>Generation of new knowledge</a:t>
              </a:r>
            </a:p>
          </p:txBody>
        </p:sp>
        <p:sp>
          <p:nvSpPr>
            <p:cNvPr id="11280" name="Rectangle 26"/>
            <p:cNvSpPr>
              <a:spLocks noChangeArrowheads="1"/>
            </p:cNvSpPr>
            <p:nvPr/>
          </p:nvSpPr>
          <p:spPr bwMode="auto">
            <a:xfrm>
              <a:off x="5580" y="3283"/>
              <a:ext cx="98"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Cambria" pitchFamily="18" charset="0"/>
                </a:rPr>
                <a:t> </a:t>
              </a:r>
              <a:endParaRPr lang="en-US">
                <a:solidFill>
                  <a:srgbClr val="000000"/>
                </a:solidFill>
              </a:endParaRPr>
            </a:p>
          </p:txBody>
        </p:sp>
        <p:sp>
          <p:nvSpPr>
            <p:cNvPr id="11281" name="Rectangle 27"/>
            <p:cNvSpPr>
              <a:spLocks noChangeArrowheads="1"/>
            </p:cNvSpPr>
            <p:nvPr/>
          </p:nvSpPr>
          <p:spPr bwMode="auto">
            <a:xfrm>
              <a:off x="3840" y="3418"/>
              <a:ext cx="124"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Cambria" pitchFamily="18" charset="0"/>
                </a:rPr>
                <a:t>  </a:t>
              </a:r>
              <a:endParaRPr lang="en-US">
                <a:solidFill>
                  <a:srgbClr val="000000"/>
                </a:solidFill>
              </a:endParaRPr>
            </a:p>
          </p:txBody>
        </p:sp>
        <p:sp>
          <p:nvSpPr>
            <p:cNvPr id="11282" name="Rectangle 30"/>
            <p:cNvSpPr>
              <a:spLocks noChangeArrowheads="1"/>
            </p:cNvSpPr>
            <p:nvPr/>
          </p:nvSpPr>
          <p:spPr bwMode="auto">
            <a:xfrm>
              <a:off x="4561" y="3418"/>
              <a:ext cx="98"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Cambria" pitchFamily="18" charset="0"/>
                </a:rPr>
                <a:t> </a:t>
              </a:r>
              <a:endParaRPr lang="en-US">
                <a:solidFill>
                  <a:srgbClr val="000000"/>
                </a:solidFill>
              </a:endParaRPr>
            </a:p>
          </p:txBody>
        </p:sp>
        <p:sp>
          <p:nvSpPr>
            <p:cNvPr id="11283" name="Rectangle 32"/>
            <p:cNvSpPr>
              <a:spLocks noChangeArrowheads="1"/>
            </p:cNvSpPr>
            <p:nvPr/>
          </p:nvSpPr>
          <p:spPr bwMode="auto">
            <a:xfrm>
              <a:off x="5013" y="3418"/>
              <a:ext cx="98"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Cambria" pitchFamily="18" charset="0"/>
                </a:rPr>
                <a:t> </a:t>
              </a:r>
              <a:endParaRPr lang="en-US">
                <a:solidFill>
                  <a:srgbClr val="000000"/>
                </a:solidFill>
              </a:endParaRPr>
            </a:p>
          </p:txBody>
        </p:sp>
        <p:sp>
          <p:nvSpPr>
            <p:cNvPr id="11284" name="Rectangle 33"/>
            <p:cNvSpPr>
              <a:spLocks noChangeArrowheads="1"/>
            </p:cNvSpPr>
            <p:nvPr/>
          </p:nvSpPr>
          <p:spPr bwMode="auto">
            <a:xfrm>
              <a:off x="3840" y="3557"/>
              <a:ext cx="124"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Cambria" pitchFamily="18" charset="0"/>
                </a:rPr>
                <a:t>  </a:t>
              </a:r>
              <a:endParaRPr lang="en-US">
                <a:solidFill>
                  <a:srgbClr val="000000"/>
                </a:solidFill>
              </a:endParaRPr>
            </a:p>
          </p:txBody>
        </p:sp>
        <p:sp>
          <p:nvSpPr>
            <p:cNvPr id="11285" name="Rectangle 34"/>
            <p:cNvSpPr>
              <a:spLocks noChangeArrowheads="1"/>
            </p:cNvSpPr>
            <p:nvPr/>
          </p:nvSpPr>
          <p:spPr bwMode="auto">
            <a:xfrm>
              <a:off x="3892" y="3557"/>
              <a:ext cx="0"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solidFill>
                  <a:srgbClr val="000000"/>
                </a:solidFill>
              </a:endParaRPr>
            </a:p>
          </p:txBody>
        </p:sp>
        <p:sp>
          <p:nvSpPr>
            <p:cNvPr id="11286" name="Rectangle 36"/>
            <p:cNvSpPr>
              <a:spLocks noChangeArrowheads="1"/>
            </p:cNvSpPr>
            <p:nvPr/>
          </p:nvSpPr>
          <p:spPr bwMode="auto">
            <a:xfrm>
              <a:off x="4449" y="3557"/>
              <a:ext cx="98"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Cambria" pitchFamily="18" charset="0"/>
                </a:rPr>
                <a:t> </a:t>
              </a:r>
              <a:endParaRPr lang="en-US">
                <a:solidFill>
                  <a:srgbClr val="000000"/>
                </a:solidFill>
              </a:endParaRPr>
            </a:p>
          </p:txBody>
        </p:sp>
        <p:sp>
          <p:nvSpPr>
            <p:cNvPr id="11287" name="Rectangle 38"/>
            <p:cNvSpPr>
              <a:spLocks noChangeArrowheads="1"/>
            </p:cNvSpPr>
            <p:nvPr/>
          </p:nvSpPr>
          <p:spPr bwMode="auto">
            <a:xfrm>
              <a:off x="5383" y="3557"/>
              <a:ext cx="98"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Cambria" pitchFamily="18" charset="0"/>
                </a:rPr>
                <a:t> </a:t>
              </a:r>
              <a:endParaRPr lang="en-US">
                <a:solidFill>
                  <a:srgbClr val="000000"/>
                </a:solidFill>
              </a:endParaRPr>
            </a:p>
          </p:txBody>
        </p:sp>
        <p:sp>
          <p:nvSpPr>
            <p:cNvPr id="11288" name="Rectangle 42"/>
            <p:cNvSpPr>
              <a:spLocks noChangeArrowheads="1"/>
            </p:cNvSpPr>
            <p:nvPr/>
          </p:nvSpPr>
          <p:spPr bwMode="auto">
            <a:xfrm>
              <a:off x="2609" y="906"/>
              <a:ext cx="98"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Cambria" pitchFamily="18" charset="0"/>
                </a:rPr>
                <a:t> </a:t>
              </a:r>
              <a:endParaRPr lang="en-US">
                <a:solidFill>
                  <a:srgbClr val="000000"/>
                </a:solidFill>
              </a:endParaRPr>
            </a:p>
          </p:txBody>
        </p:sp>
        <p:sp>
          <p:nvSpPr>
            <p:cNvPr id="11289" name="Rectangle 43"/>
            <p:cNvSpPr>
              <a:spLocks noChangeArrowheads="1"/>
            </p:cNvSpPr>
            <p:nvPr/>
          </p:nvSpPr>
          <p:spPr bwMode="auto">
            <a:xfrm>
              <a:off x="1726" y="677"/>
              <a:ext cx="2150" cy="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Lucida Sans Unicode" pitchFamily="34" charset="0"/>
                </a:rPr>
                <a:t>Physical/psychological wellbeing</a:t>
              </a:r>
            </a:p>
            <a:p>
              <a:r>
                <a:rPr lang="en-US" sz="1600">
                  <a:solidFill>
                    <a:srgbClr val="000000"/>
                  </a:solidFill>
                  <a:latin typeface="Lucida Sans Unicode" pitchFamily="34" charset="0"/>
                </a:rPr>
                <a:t>Quality of life &amp; social wellbeing</a:t>
              </a:r>
            </a:p>
            <a:p>
              <a:r>
                <a:rPr lang="en-US" sz="1600">
                  <a:solidFill>
                    <a:srgbClr val="000000"/>
                  </a:solidFill>
                  <a:latin typeface="Lucida Sans Unicode" pitchFamily="34" charset="0"/>
                </a:rPr>
                <a:t>Patient behavioural change</a:t>
              </a:r>
            </a:p>
            <a:p>
              <a:r>
                <a:rPr lang="en-US" sz="1600">
                  <a:solidFill>
                    <a:srgbClr val="000000"/>
                  </a:solidFill>
                  <a:latin typeface="Lucida Sans Unicode" pitchFamily="34" charset="0"/>
                </a:rPr>
                <a:t>Patient experience of healthcare</a:t>
              </a:r>
            </a:p>
          </p:txBody>
        </p:sp>
        <p:sp>
          <p:nvSpPr>
            <p:cNvPr id="11290" name="Rectangle 44"/>
            <p:cNvSpPr>
              <a:spLocks noChangeArrowheads="1"/>
            </p:cNvSpPr>
            <p:nvPr/>
          </p:nvSpPr>
          <p:spPr bwMode="auto">
            <a:xfrm>
              <a:off x="4327" y="906"/>
              <a:ext cx="98"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Cambria" pitchFamily="18" charset="0"/>
                </a:rPr>
                <a:t> </a:t>
              </a:r>
              <a:endParaRPr lang="en-US">
                <a:solidFill>
                  <a:srgbClr val="000000"/>
                </a:solidFill>
              </a:endParaRPr>
            </a:p>
          </p:txBody>
        </p:sp>
        <p:sp>
          <p:nvSpPr>
            <p:cNvPr id="11291" name="Rectangle 47"/>
            <p:cNvSpPr>
              <a:spLocks noChangeArrowheads="1"/>
            </p:cNvSpPr>
            <p:nvPr/>
          </p:nvSpPr>
          <p:spPr bwMode="auto">
            <a:xfrm>
              <a:off x="3810" y="1042"/>
              <a:ext cx="98"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Cambria" pitchFamily="18" charset="0"/>
                </a:rPr>
                <a:t> </a:t>
              </a:r>
              <a:endParaRPr lang="en-US">
                <a:solidFill>
                  <a:srgbClr val="000000"/>
                </a:solidFill>
              </a:endParaRPr>
            </a:p>
          </p:txBody>
        </p:sp>
        <p:sp>
          <p:nvSpPr>
            <p:cNvPr id="11292" name="Rectangle 51"/>
            <p:cNvSpPr>
              <a:spLocks noChangeArrowheads="1"/>
            </p:cNvSpPr>
            <p:nvPr/>
          </p:nvSpPr>
          <p:spPr bwMode="auto">
            <a:xfrm>
              <a:off x="2995" y="1180"/>
              <a:ext cx="98"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Cambria" pitchFamily="18" charset="0"/>
                </a:rPr>
                <a:t> </a:t>
              </a:r>
              <a:endParaRPr lang="en-US">
                <a:solidFill>
                  <a:srgbClr val="000000"/>
                </a:solidFill>
              </a:endParaRPr>
            </a:p>
          </p:txBody>
        </p:sp>
        <p:sp>
          <p:nvSpPr>
            <p:cNvPr id="11293" name="Rectangle 53"/>
            <p:cNvSpPr>
              <a:spLocks noChangeArrowheads="1"/>
            </p:cNvSpPr>
            <p:nvPr/>
          </p:nvSpPr>
          <p:spPr bwMode="auto">
            <a:xfrm>
              <a:off x="3997" y="1180"/>
              <a:ext cx="98"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Cambria" pitchFamily="18" charset="0"/>
                </a:rPr>
                <a:t> </a:t>
              </a:r>
              <a:endParaRPr lang="en-US">
                <a:solidFill>
                  <a:srgbClr val="000000"/>
                </a:solidFill>
              </a:endParaRPr>
            </a:p>
          </p:txBody>
        </p:sp>
        <p:sp>
          <p:nvSpPr>
            <p:cNvPr id="11294" name="Rectangle 55"/>
            <p:cNvSpPr>
              <a:spLocks noChangeArrowheads="1"/>
            </p:cNvSpPr>
            <p:nvPr/>
          </p:nvSpPr>
          <p:spPr bwMode="auto">
            <a:xfrm>
              <a:off x="2876" y="1316"/>
              <a:ext cx="0"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solidFill>
                  <a:srgbClr val="000000"/>
                </a:solidFill>
              </a:endParaRPr>
            </a:p>
          </p:txBody>
        </p:sp>
        <p:sp>
          <p:nvSpPr>
            <p:cNvPr id="11295" name="Rectangle 56"/>
            <p:cNvSpPr>
              <a:spLocks noChangeArrowheads="1"/>
            </p:cNvSpPr>
            <p:nvPr/>
          </p:nvSpPr>
          <p:spPr bwMode="auto">
            <a:xfrm>
              <a:off x="2916" y="1316"/>
              <a:ext cx="98"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Cambria" pitchFamily="18" charset="0"/>
                </a:rPr>
                <a:t> </a:t>
              </a:r>
              <a:endParaRPr lang="en-US">
                <a:solidFill>
                  <a:srgbClr val="000000"/>
                </a:solidFill>
              </a:endParaRPr>
            </a:p>
          </p:txBody>
        </p:sp>
        <p:sp>
          <p:nvSpPr>
            <p:cNvPr id="11296" name="Rectangle 62"/>
            <p:cNvSpPr>
              <a:spLocks noChangeArrowheads="1"/>
            </p:cNvSpPr>
            <p:nvPr/>
          </p:nvSpPr>
          <p:spPr bwMode="auto">
            <a:xfrm>
              <a:off x="794" y="618"/>
              <a:ext cx="103"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i="1">
                  <a:solidFill>
                    <a:srgbClr val="000000"/>
                  </a:solidFill>
                  <a:latin typeface="Cambria" pitchFamily="18" charset="0"/>
                </a:rPr>
                <a:t> </a:t>
              </a:r>
              <a:endParaRPr lang="en-US">
                <a:solidFill>
                  <a:srgbClr val="000000"/>
                </a:solidFill>
              </a:endParaRPr>
            </a:p>
          </p:txBody>
        </p:sp>
        <p:sp>
          <p:nvSpPr>
            <p:cNvPr id="11297" name="Rectangle 64"/>
            <p:cNvSpPr>
              <a:spLocks noChangeArrowheads="1"/>
            </p:cNvSpPr>
            <p:nvPr/>
          </p:nvSpPr>
          <p:spPr bwMode="auto">
            <a:xfrm>
              <a:off x="1024" y="618"/>
              <a:ext cx="103"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i="1">
                  <a:solidFill>
                    <a:srgbClr val="000000"/>
                  </a:solidFill>
                  <a:latin typeface="Cambria" pitchFamily="18" charset="0"/>
                </a:rPr>
                <a:t> </a:t>
              </a:r>
              <a:endParaRPr lang="en-US">
                <a:solidFill>
                  <a:srgbClr val="000000"/>
                </a:solidFill>
              </a:endParaRPr>
            </a:p>
          </p:txBody>
        </p:sp>
        <p:sp>
          <p:nvSpPr>
            <p:cNvPr id="11298" name="Rectangle 67"/>
            <p:cNvSpPr>
              <a:spLocks noChangeArrowheads="1"/>
            </p:cNvSpPr>
            <p:nvPr/>
          </p:nvSpPr>
          <p:spPr bwMode="auto">
            <a:xfrm>
              <a:off x="2585" y="618"/>
              <a:ext cx="103"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i="1">
                  <a:solidFill>
                    <a:srgbClr val="000000"/>
                  </a:solidFill>
                  <a:latin typeface="Cambria" pitchFamily="18" charset="0"/>
                </a:rPr>
                <a:t> </a:t>
              </a:r>
              <a:endParaRPr lang="en-US">
                <a:solidFill>
                  <a:srgbClr val="000000"/>
                </a:solidFill>
              </a:endParaRPr>
            </a:p>
          </p:txBody>
        </p:sp>
        <p:sp>
          <p:nvSpPr>
            <p:cNvPr id="11299" name="Rectangle 69"/>
            <p:cNvSpPr>
              <a:spLocks noChangeArrowheads="1"/>
            </p:cNvSpPr>
            <p:nvPr/>
          </p:nvSpPr>
          <p:spPr bwMode="auto">
            <a:xfrm>
              <a:off x="2990" y="618"/>
              <a:ext cx="103"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i="1">
                  <a:solidFill>
                    <a:srgbClr val="000000"/>
                  </a:solidFill>
                  <a:latin typeface="Cambria" pitchFamily="18" charset="0"/>
                </a:rPr>
                <a:t> </a:t>
              </a:r>
              <a:endParaRPr lang="en-US">
                <a:solidFill>
                  <a:srgbClr val="000000"/>
                </a:solidFill>
              </a:endParaRPr>
            </a:p>
          </p:txBody>
        </p:sp>
        <p:sp>
          <p:nvSpPr>
            <p:cNvPr id="11300" name="Rectangle 72"/>
            <p:cNvSpPr>
              <a:spLocks noChangeArrowheads="1"/>
            </p:cNvSpPr>
            <p:nvPr/>
          </p:nvSpPr>
          <p:spPr bwMode="auto">
            <a:xfrm>
              <a:off x="279" y="770"/>
              <a:ext cx="115"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Cambria" pitchFamily="18" charset="0"/>
                </a:rPr>
                <a:t> </a:t>
              </a:r>
              <a:endParaRPr lang="en-US">
                <a:solidFill>
                  <a:srgbClr val="000000"/>
                </a:solidFill>
              </a:endParaRPr>
            </a:p>
          </p:txBody>
        </p:sp>
        <p:sp>
          <p:nvSpPr>
            <p:cNvPr id="11301" name="Rectangle 73"/>
            <p:cNvSpPr>
              <a:spLocks noChangeArrowheads="1"/>
            </p:cNvSpPr>
            <p:nvPr/>
          </p:nvSpPr>
          <p:spPr bwMode="auto">
            <a:xfrm>
              <a:off x="279" y="1013"/>
              <a:ext cx="115"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Cambria" pitchFamily="18" charset="0"/>
                </a:rPr>
                <a:t> </a:t>
              </a:r>
              <a:endParaRPr lang="en-US">
                <a:solidFill>
                  <a:srgbClr val="000000"/>
                </a:solidFill>
              </a:endParaRPr>
            </a:p>
          </p:txBody>
        </p:sp>
        <p:sp>
          <p:nvSpPr>
            <p:cNvPr id="11302" name="Rectangle 74"/>
            <p:cNvSpPr>
              <a:spLocks noChangeArrowheads="1"/>
            </p:cNvSpPr>
            <p:nvPr/>
          </p:nvSpPr>
          <p:spPr bwMode="auto">
            <a:xfrm>
              <a:off x="1691" y="1257"/>
              <a:ext cx="115"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Cambria" pitchFamily="18" charset="0"/>
                </a:rPr>
                <a:t> </a:t>
              </a:r>
              <a:endParaRPr lang="en-US">
                <a:solidFill>
                  <a:srgbClr val="000000"/>
                </a:solidFill>
              </a:endParaRPr>
            </a:p>
          </p:txBody>
        </p:sp>
        <p:sp>
          <p:nvSpPr>
            <p:cNvPr id="11303" name="Rectangle 75"/>
            <p:cNvSpPr>
              <a:spLocks noChangeArrowheads="1"/>
            </p:cNvSpPr>
            <p:nvPr/>
          </p:nvSpPr>
          <p:spPr bwMode="auto">
            <a:xfrm>
              <a:off x="3840" y="3273"/>
              <a:ext cx="115"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Cambria" pitchFamily="18" charset="0"/>
                </a:rPr>
                <a:t> </a:t>
              </a:r>
              <a:endParaRPr lang="en-US">
                <a:solidFill>
                  <a:srgbClr val="000000"/>
                </a:solidFill>
              </a:endParaRPr>
            </a:p>
          </p:txBody>
        </p:sp>
        <p:sp>
          <p:nvSpPr>
            <p:cNvPr id="11304" name="Rectangle 76"/>
            <p:cNvSpPr>
              <a:spLocks noChangeArrowheads="1"/>
            </p:cNvSpPr>
            <p:nvPr/>
          </p:nvSpPr>
          <p:spPr bwMode="auto">
            <a:xfrm>
              <a:off x="2178" y="1454"/>
              <a:ext cx="1178" cy="11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solidFill>
                  <a:srgbClr val="000000"/>
                </a:solidFill>
                <a:latin typeface="Lucida Sans Unicode" pitchFamily="34" charset="0"/>
              </a:endParaRPr>
            </a:p>
          </p:txBody>
        </p:sp>
        <p:sp>
          <p:nvSpPr>
            <p:cNvPr id="11305" name="Oval 77"/>
            <p:cNvSpPr>
              <a:spLocks noChangeArrowheads="1"/>
            </p:cNvSpPr>
            <p:nvPr/>
          </p:nvSpPr>
          <p:spPr bwMode="auto">
            <a:xfrm>
              <a:off x="2178" y="1455"/>
              <a:ext cx="1175" cy="1175"/>
            </a:xfrm>
            <a:prstGeom prst="ellipse">
              <a:avLst/>
            </a:prstGeom>
            <a:solidFill>
              <a:srgbClr val="FFFFFF"/>
            </a:solidFill>
            <a:ln w="0">
              <a:solidFill>
                <a:srgbClr val="000000"/>
              </a:solidFill>
              <a:round/>
              <a:headEnd/>
              <a:tailEnd/>
            </a:ln>
          </p:spPr>
          <p:txBody>
            <a:bodyPr/>
            <a:lstStyle/>
            <a:p>
              <a:endParaRPr lang="en-GB">
                <a:solidFill>
                  <a:srgbClr val="000000"/>
                </a:solidFill>
                <a:latin typeface="Lucida Sans Unicode" pitchFamily="34" charset="0"/>
              </a:endParaRPr>
            </a:p>
          </p:txBody>
        </p:sp>
        <p:sp>
          <p:nvSpPr>
            <p:cNvPr id="11306" name="Rectangle 78"/>
            <p:cNvSpPr>
              <a:spLocks noChangeArrowheads="1"/>
            </p:cNvSpPr>
            <p:nvPr/>
          </p:nvSpPr>
          <p:spPr bwMode="auto">
            <a:xfrm>
              <a:off x="2198" y="1462"/>
              <a:ext cx="1178" cy="11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solidFill>
                  <a:srgbClr val="000000"/>
                </a:solidFill>
                <a:latin typeface="Lucida Sans Unicode" pitchFamily="34" charset="0"/>
              </a:endParaRPr>
            </a:p>
          </p:txBody>
        </p:sp>
        <p:sp>
          <p:nvSpPr>
            <p:cNvPr id="11307" name="Freeform 79"/>
            <p:cNvSpPr>
              <a:spLocks noEditPoints="1"/>
            </p:cNvSpPr>
            <p:nvPr/>
          </p:nvSpPr>
          <p:spPr bwMode="auto">
            <a:xfrm>
              <a:off x="2169" y="1446"/>
              <a:ext cx="1193" cy="1193"/>
            </a:xfrm>
            <a:custGeom>
              <a:avLst/>
              <a:gdLst>
                <a:gd name="T0" fmla="*/ 12 w 1193"/>
                <a:gd name="T1" fmla="*/ 476 h 1193"/>
                <a:gd name="T2" fmla="*/ 59 w 1193"/>
                <a:gd name="T3" fmla="*/ 338 h 1193"/>
                <a:gd name="T4" fmla="*/ 136 w 1193"/>
                <a:gd name="T5" fmla="*/ 217 h 1193"/>
                <a:gd name="T6" fmla="*/ 240 w 1193"/>
                <a:gd name="T7" fmla="*/ 119 h 1193"/>
                <a:gd name="T8" fmla="*/ 364 w 1193"/>
                <a:gd name="T9" fmla="*/ 47 h 1193"/>
                <a:gd name="T10" fmla="*/ 506 w 1193"/>
                <a:gd name="T11" fmla="*/ 7 h 1193"/>
                <a:gd name="T12" fmla="*/ 657 w 1193"/>
                <a:gd name="T13" fmla="*/ 3 h 1193"/>
                <a:gd name="T14" fmla="*/ 801 w 1193"/>
                <a:gd name="T15" fmla="*/ 36 h 1193"/>
                <a:gd name="T16" fmla="*/ 930 w 1193"/>
                <a:gd name="T17" fmla="*/ 102 h 1193"/>
                <a:gd name="T18" fmla="*/ 1038 w 1193"/>
                <a:gd name="T19" fmla="*/ 195 h 1193"/>
                <a:gd name="T20" fmla="*/ 1121 w 1193"/>
                <a:gd name="T21" fmla="*/ 312 h 1193"/>
                <a:gd name="T22" fmla="*/ 1174 w 1193"/>
                <a:gd name="T23" fmla="*/ 447 h 1193"/>
                <a:gd name="T24" fmla="*/ 1193 w 1193"/>
                <a:gd name="T25" fmla="*/ 596 h 1193"/>
                <a:gd name="T26" fmla="*/ 1174 w 1193"/>
                <a:gd name="T27" fmla="*/ 745 h 1193"/>
                <a:gd name="T28" fmla="*/ 1121 w 1193"/>
                <a:gd name="T29" fmla="*/ 880 h 1193"/>
                <a:gd name="T30" fmla="*/ 1038 w 1193"/>
                <a:gd name="T31" fmla="*/ 997 h 1193"/>
                <a:gd name="T32" fmla="*/ 930 w 1193"/>
                <a:gd name="T33" fmla="*/ 1091 h 1193"/>
                <a:gd name="T34" fmla="*/ 802 w 1193"/>
                <a:gd name="T35" fmla="*/ 1156 h 1193"/>
                <a:gd name="T36" fmla="*/ 658 w 1193"/>
                <a:gd name="T37" fmla="*/ 1189 h 1193"/>
                <a:gd name="T38" fmla="*/ 506 w 1193"/>
                <a:gd name="T39" fmla="*/ 1186 h 1193"/>
                <a:gd name="T40" fmla="*/ 365 w 1193"/>
                <a:gd name="T41" fmla="*/ 1146 h 1193"/>
                <a:gd name="T42" fmla="*/ 240 w 1193"/>
                <a:gd name="T43" fmla="*/ 1074 h 1193"/>
                <a:gd name="T44" fmla="*/ 137 w 1193"/>
                <a:gd name="T45" fmla="*/ 976 h 1193"/>
                <a:gd name="T46" fmla="*/ 59 w 1193"/>
                <a:gd name="T47" fmla="*/ 855 h 1193"/>
                <a:gd name="T48" fmla="*/ 13 w 1193"/>
                <a:gd name="T49" fmla="*/ 717 h 1193"/>
                <a:gd name="T50" fmla="*/ 19 w 1193"/>
                <a:gd name="T51" fmla="*/ 626 h 1193"/>
                <a:gd name="T52" fmla="*/ 44 w 1193"/>
                <a:gd name="T53" fmla="*/ 768 h 1193"/>
                <a:gd name="T54" fmla="*/ 102 w 1193"/>
                <a:gd name="T55" fmla="*/ 896 h 1193"/>
                <a:gd name="T56" fmla="*/ 187 w 1193"/>
                <a:gd name="T57" fmla="*/ 1005 h 1193"/>
                <a:gd name="T58" fmla="*/ 296 w 1193"/>
                <a:gd name="T59" fmla="*/ 1091 h 1193"/>
                <a:gd name="T60" fmla="*/ 424 w 1193"/>
                <a:gd name="T61" fmla="*/ 1149 h 1193"/>
                <a:gd name="T62" fmla="*/ 567 w 1193"/>
                <a:gd name="T63" fmla="*/ 1174 h 1193"/>
                <a:gd name="T64" fmla="*/ 713 w 1193"/>
                <a:gd name="T65" fmla="*/ 1163 h 1193"/>
                <a:gd name="T66" fmla="*/ 847 w 1193"/>
                <a:gd name="T67" fmla="*/ 1118 h 1193"/>
                <a:gd name="T68" fmla="*/ 964 w 1193"/>
                <a:gd name="T69" fmla="*/ 1043 h 1193"/>
                <a:gd name="T70" fmla="*/ 1060 w 1193"/>
                <a:gd name="T71" fmla="*/ 943 h 1193"/>
                <a:gd name="T72" fmla="*/ 1130 w 1193"/>
                <a:gd name="T73" fmla="*/ 822 h 1193"/>
                <a:gd name="T74" fmla="*/ 1168 w 1193"/>
                <a:gd name="T75" fmla="*/ 685 h 1193"/>
                <a:gd name="T76" fmla="*/ 1172 w 1193"/>
                <a:gd name="T77" fmla="*/ 537 h 1193"/>
                <a:gd name="T78" fmla="*/ 1140 w 1193"/>
                <a:gd name="T79" fmla="*/ 398 h 1193"/>
                <a:gd name="T80" fmla="*/ 1076 w 1193"/>
                <a:gd name="T81" fmla="*/ 273 h 1193"/>
                <a:gd name="T82" fmla="*/ 986 w 1193"/>
                <a:gd name="T83" fmla="*/ 168 h 1193"/>
                <a:gd name="T84" fmla="*/ 872 w 1193"/>
                <a:gd name="T85" fmla="*/ 88 h 1193"/>
                <a:gd name="T86" fmla="*/ 741 w 1193"/>
                <a:gd name="T87" fmla="*/ 36 h 1193"/>
                <a:gd name="T88" fmla="*/ 597 w 1193"/>
                <a:gd name="T89" fmla="*/ 18 h 1193"/>
                <a:gd name="T90" fmla="*/ 452 w 1193"/>
                <a:gd name="T91" fmla="*/ 36 h 1193"/>
                <a:gd name="T92" fmla="*/ 321 w 1193"/>
                <a:gd name="T93" fmla="*/ 87 h 1193"/>
                <a:gd name="T94" fmla="*/ 208 w 1193"/>
                <a:gd name="T95" fmla="*/ 168 h 1193"/>
                <a:gd name="T96" fmla="*/ 117 w 1193"/>
                <a:gd name="T97" fmla="*/ 273 h 1193"/>
                <a:gd name="T98" fmla="*/ 53 w 1193"/>
                <a:gd name="T99" fmla="*/ 397 h 1193"/>
                <a:gd name="T100" fmla="*/ 21 w 1193"/>
                <a:gd name="T101" fmla="*/ 537 h 119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193" h="1193">
                  <a:moveTo>
                    <a:pt x="0" y="597"/>
                  </a:moveTo>
                  <a:lnTo>
                    <a:pt x="1" y="566"/>
                  </a:lnTo>
                  <a:lnTo>
                    <a:pt x="3" y="536"/>
                  </a:lnTo>
                  <a:lnTo>
                    <a:pt x="7" y="506"/>
                  </a:lnTo>
                  <a:lnTo>
                    <a:pt x="12" y="476"/>
                  </a:lnTo>
                  <a:lnTo>
                    <a:pt x="19" y="448"/>
                  </a:lnTo>
                  <a:lnTo>
                    <a:pt x="27" y="419"/>
                  </a:lnTo>
                  <a:lnTo>
                    <a:pt x="37" y="392"/>
                  </a:lnTo>
                  <a:lnTo>
                    <a:pt x="47" y="365"/>
                  </a:lnTo>
                  <a:lnTo>
                    <a:pt x="59" y="338"/>
                  </a:lnTo>
                  <a:lnTo>
                    <a:pt x="72" y="312"/>
                  </a:lnTo>
                  <a:lnTo>
                    <a:pt x="86" y="288"/>
                  </a:lnTo>
                  <a:lnTo>
                    <a:pt x="102" y="263"/>
                  </a:lnTo>
                  <a:lnTo>
                    <a:pt x="119" y="240"/>
                  </a:lnTo>
                  <a:lnTo>
                    <a:pt x="136" y="217"/>
                  </a:lnTo>
                  <a:lnTo>
                    <a:pt x="155" y="196"/>
                  </a:lnTo>
                  <a:lnTo>
                    <a:pt x="175" y="175"/>
                  </a:lnTo>
                  <a:lnTo>
                    <a:pt x="195" y="155"/>
                  </a:lnTo>
                  <a:lnTo>
                    <a:pt x="217" y="137"/>
                  </a:lnTo>
                  <a:lnTo>
                    <a:pt x="240" y="119"/>
                  </a:lnTo>
                  <a:lnTo>
                    <a:pt x="263" y="102"/>
                  </a:lnTo>
                  <a:lnTo>
                    <a:pt x="287" y="87"/>
                  </a:lnTo>
                  <a:lnTo>
                    <a:pt x="312" y="72"/>
                  </a:lnTo>
                  <a:lnTo>
                    <a:pt x="338" y="59"/>
                  </a:lnTo>
                  <a:lnTo>
                    <a:pt x="364" y="47"/>
                  </a:lnTo>
                  <a:lnTo>
                    <a:pt x="391" y="36"/>
                  </a:lnTo>
                  <a:lnTo>
                    <a:pt x="419" y="27"/>
                  </a:lnTo>
                  <a:lnTo>
                    <a:pt x="447" y="19"/>
                  </a:lnTo>
                  <a:lnTo>
                    <a:pt x="476" y="12"/>
                  </a:lnTo>
                  <a:lnTo>
                    <a:pt x="506" y="7"/>
                  </a:lnTo>
                  <a:lnTo>
                    <a:pt x="535" y="3"/>
                  </a:lnTo>
                  <a:lnTo>
                    <a:pt x="566" y="1"/>
                  </a:lnTo>
                  <a:lnTo>
                    <a:pt x="596" y="0"/>
                  </a:lnTo>
                  <a:lnTo>
                    <a:pt x="627" y="1"/>
                  </a:lnTo>
                  <a:lnTo>
                    <a:pt x="657" y="3"/>
                  </a:lnTo>
                  <a:lnTo>
                    <a:pt x="687" y="7"/>
                  </a:lnTo>
                  <a:lnTo>
                    <a:pt x="716" y="12"/>
                  </a:lnTo>
                  <a:lnTo>
                    <a:pt x="745" y="19"/>
                  </a:lnTo>
                  <a:lnTo>
                    <a:pt x="774" y="27"/>
                  </a:lnTo>
                  <a:lnTo>
                    <a:pt x="801" y="36"/>
                  </a:lnTo>
                  <a:lnTo>
                    <a:pt x="828" y="47"/>
                  </a:lnTo>
                  <a:lnTo>
                    <a:pt x="855" y="59"/>
                  </a:lnTo>
                  <a:lnTo>
                    <a:pt x="880" y="72"/>
                  </a:lnTo>
                  <a:lnTo>
                    <a:pt x="905" y="86"/>
                  </a:lnTo>
                  <a:lnTo>
                    <a:pt x="930" y="102"/>
                  </a:lnTo>
                  <a:lnTo>
                    <a:pt x="953" y="119"/>
                  </a:lnTo>
                  <a:lnTo>
                    <a:pt x="976" y="136"/>
                  </a:lnTo>
                  <a:lnTo>
                    <a:pt x="997" y="155"/>
                  </a:lnTo>
                  <a:lnTo>
                    <a:pt x="1018" y="175"/>
                  </a:lnTo>
                  <a:lnTo>
                    <a:pt x="1038" y="195"/>
                  </a:lnTo>
                  <a:lnTo>
                    <a:pt x="1056" y="217"/>
                  </a:lnTo>
                  <a:lnTo>
                    <a:pt x="1074" y="239"/>
                  </a:lnTo>
                  <a:lnTo>
                    <a:pt x="1091" y="263"/>
                  </a:lnTo>
                  <a:lnTo>
                    <a:pt x="1106" y="287"/>
                  </a:lnTo>
                  <a:lnTo>
                    <a:pt x="1121" y="312"/>
                  </a:lnTo>
                  <a:lnTo>
                    <a:pt x="1134" y="338"/>
                  </a:lnTo>
                  <a:lnTo>
                    <a:pt x="1146" y="364"/>
                  </a:lnTo>
                  <a:lnTo>
                    <a:pt x="1156" y="391"/>
                  </a:lnTo>
                  <a:lnTo>
                    <a:pt x="1166" y="419"/>
                  </a:lnTo>
                  <a:lnTo>
                    <a:pt x="1174" y="447"/>
                  </a:lnTo>
                  <a:lnTo>
                    <a:pt x="1180" y="476"/>
                  </a:lnTo>
                  <a:lnTo>
                    <a:pt x="1186" y="505"/>
                  </a:lnTo>
                  <a:lnTo>
                    <a:pt x="1189" y="535"/>
                  </a:lnTo>
                  <a:lnTo>
                    <a:pt x="1192" y="565"/>
                  </a:lnTo>
                  <a:lnTo>
                    <a:pt x="1193" y="596"/>
                  </a:lnTo>
                  <a:lnTo>
                    <a:pt x="1192" y="627"/>
                  </a:lnTo>
                  <a:lnTo>
                    <a:pt x="1189" y="657"/>
                  </a:lnTo>
                  <a:lnTo>
                    <a:pt x="1186" y="687"/>
                  </a:lnTo>
                  <a:lnTo>
                    <a:pt x="1180" y="716"/>
                  </a:lnTo>
                  <a:lnTo>
                    <a:pt x="1174" y="745"/>
                  </a:lnTo>
                  <a:lnTo>
                    <a:pt x="1166" y="774"/>
                  </a:lnTo>
                  <a:lnTo>
                    <a:pt x="1156" y="801"/>
                  </a:lnTo>
                  <a:lnTo>
                    <a:pt x="1146" y="828"/>
                  </a:lnTo>
                  <a:lnTo>
                    <a:pt x="1134" y="855"/>
                  </a:lnTo>
                  <a:lnTo>
                    <a:pt x="1121" y="880"/>
                  </a:lnTo>
                  <a:lnTo>
                    <a:pt x="1106" y="905"/>
                  </a:lnTo>
                  <a:lnTo>
                    <a:pt x="1091" y="930"/>
                  </a:lnTo>
                  <a:lnTo>
                    <a:pt x="1074" y="953"/>
                  </a:lnTo>
                  <a:lnTo>
                    <a:pt x="1056" y="975"/>
                  </a:lnTo>
                  <a:lnTo>
                    <a:pt x="1038" y="997"/>
                  </a:lnTo>
                  <a:lnTo>
                    <a:pt x="1018" y="1018"/>
                  </a:lnTo>
                  <a:lnTo>
                    <a:pt x="997" y="1038"/>
                  </a:lnTo>
                  <a:lnTo>
                    <a:pt x="976" y="1056"/>
                  </a:lnTo>
                  <a:lnTo>
                    <a:pt x="953" y="1074"/>
                  </a:lnTo>
                  <a:lnTo>
                    <a:pt x="930" y="1091"/>
                  </a:lnTo>
                  <a:lnTo>
                    <a:pt x="906" y="1106"/>
                  </a:lnTo>
                  <a:lnTo>
                    <a:pt x="881" y="1121"/>
                  </a:lnTo>
                  <a:lnTo>
                    <a:pt x="855" y="1134"/>
                  </a:lnTo>
                  <a:lnTo>
                    <a:pt x="829" y="1146"/>
                  </a:lnTo>
                  <a:lnTo>
                    <a:pt x="802" y="1156"/>
                  </a:lnTo>
                  <a:lnTo>
                    <a:pt x="774" y="1166"/>
                  </a:lnTo>
                  <a:lnTo>
                    <a:pt x="746" y="1174"/>
                  </a:lnTo>
                  <a:lnTo>
                    <a:pt x="717" y="1180"/>
                  </a:lnTo>
                  <a:lnTo>
                    <a:pt x="687" y="1186"/>
                  </a:lnTo>
                  <a:lnTo>
                    <a:pt x="658" y="1189"/>
                  </a:lnTo>
                  <a:lnTo>
                    <a:pt x="627" y="1192"/>
                  </a:lnTo>
                  <a:lnTo>
                    <a:pt x="597" y="1193"/>
                  </a:lnTo>
                  <a:lnTo>
                    <a:pt x="566" y="1192"/>
                  </a:lnTo>
                  <a:lnTo>
                    <a:pt x="536" y="1189"/>
                  </a:lnTo>
                  <a:lnTo>
                    <a:pt x="506" y="1186"/>
                  </a:lnTo>
                  <a:lnTo>
                    <a:pt x="477" y="1180"/>
                  </a:lnTo>
                  <a:lnTo>
                    <a:pt x="448" y="1174"/>
                  </a:lnTo>
                  <a:lnTo>
                    <a:pt x="419" y="1166"/>
                  </a:lnTo>
                  <a:lnTo>
                    <a:pt x="392" y="1156"/>
                  </a:lnTo>
                  <a:lnTo>
                    <a:pt x="365" y="1146"/>
                  </a:lnTo>
                  <a:lnTo>
                    <a:pt x="338" y="1134"/>
                  </a:lnTo>
                  <a:lnTo>
                    <a:pt x="313" y="1121"/>
                  </a:lnTo>
                  <a:lnTo>
                    <a:pt x="287" y="1106"/>
                  </a:lnTo>
                  <a:lnTo>
                    <a:pt x="263" y="1091"/>
                  </a:lnTo>
                  <a:lnTo>
                    <a:pt x="240" y="1074"/>
                  </a:lnTo>
                  <a:lnTo>
                    <a:pt x="217" y="1057"/>
                  </a:lnTo>
                  <a:lnTo>
                    <a:pt x="196" y="1038"/>
                  </a:lnTo>
                  <a:lnTo>
                    <a:pt x="175" y="1018"/>
                  </a:lnTo>
                  <a:lnTo>
                    <a:pt x="155" y="997"/>
                  </a:lnTo>
                  <a:lnTo>
                    <a:pt x="137" y="976"/>
                  </a:lnTo>
                  <a:lnTo>
                    <a:pt x="119" y="953"/>
                  </a:lnTo>
                  <a:lnTo>
                    <a:pt x="102" y="930"/>
                  </a:lnTo>
                  <a:lnTo>
                    <a:pt x="87" y="906"/>
                  </a:lnTo>
                  <a:lnTo>
                    <a:pt x="72" y="881"/>
                  </a:lnTo>
                  <a:lnTo>
                    <a:pt x="59" y="855"/>
                  </a:lnTo>
                  <a:lnTo>
                    <a:pt x="47" y="829"/>
                  </a:lnTo>
                  <a:lnTo>
                    <a:pt x="37" y="802"/>
                  </a:lnTo>
                  <a:lnTo>
                    <a:pt x="27" y="774"/>
                  </a:lnTo>
                  <a:lnTo>
                    <a:pt x="19" y="746"/>
                  </a:lnTo>
                  <a:lnTo>
                    <a:pt x="13" y="717"/>
                  </a:lnTo>
                  <a:lnTo>
                    <a:pt x="7" y="687"/>
                  </a:lnTo>
                  <a:lnTo>
                    <a:pt x="3" y="658"/>
                  </a:lnTo>
                  <a:lnTo>
                    <a:pt x="1" y="627"/>
                  </a:lnTo>
                  <a:lnTo>
                    <a:pt x="0" y="597"/>
                  </a:lnTo>
                  <a:close/>
                  <a:moveTo>
                    <a:pt x="19" y="626"/>
                  </a:moveTo>
                  <a:lnTo>
                    <a:pt x="21" y="655"/>
                  </a:lnTo>
                  <a:lnTo>
                    <a:pt x="24" y="684"/>
                  </a:lnTo>
                  <a:lnTo>
                    <a:pt x="30" y="713"/>
                  </a:lnTo>
                  <a:lnTo>
                    <a:pt x="36" y="741"/>
                  </a:lnTo>
                  <a:lnTo>
                    <a:pt x="44" y="768"/>
                  </a:lnTo>
                  <a:lnTo>
                    <a:pt x="53" y="795"/>
                  </a:lnTo>
                  <a:lnTo>
                    <a:pt x="63" y="821"/>
                  </a:lnTo>
                  <a:lnTo>
                    <a:pt x="75" y="847"/>
                  </a:lnTo>
                  <a:lnTo>
                    <a:pt x="88" y="872"/>
                  </a:lnTo>
                  <a:lnTo>
                    <a:pt x="102" y="896"/>
                  </a:lnTo>
                  <a:lnTo>
                    <a:pt x="117" y="920"/>
                  </a:lnTo>
                  <a:lnTo>
                    <a:pt x="133" y="942"/>
                  </a:lnTo>
                  <a:lnTo>
                    <a:pt x="150" y="964"/>
                  </a:lnTo>
                  <a:lnTo>
                    <a:pt x="168" y="985"/>
                  </a:lnTo>
                  <a:lnTo>
                    <a:pt x="187" y="1005"/>
                  </a:lnTo>
                  <a:lnTo>
                    <a:pt x="207" y="1025"/>
                  </a:lnTo>
                  <a:lnTo>
                    <a:pt x="228" y="1043"/>
                  </a:lnTo>
                  <a:lnTo>
                    <a:pt x="250" y="1060"/>
                  </a:lnTo>
                  <a:lnTo>
                    <a:pt x="273" y="1076"/>
                  </a:lnTo>
                  <a:lnTo>
                    <a:pt x="296" y="1091"/>
                  </a:lnTo>
                  <a:lnTo>
                    <a:pt x="321" y="1105"/>
                  </a:lnTo>
                  <a:lnTo>
                    <a:pt x="345" y="1118"/>
                  </a:lnTo>
                  <a:lnTo>
                    <a:pt x="371" y="1130"/>
                  </a:lnTo>
                  <a:lnTo>
                    <a:pt x="397" y="1140"/>
                  </a:lnTo>
                  <a:lnTo>
                    <a:pt x="424" y="1149"/>
                  </a:lnTo>
                  <a:lnTo>
                    <a:pt x="452" y="1157"/>
                  </a:lnTo>
                  <a:lnTo>
                    <a:pt x="480" y="1163"/>
                  </a:lnTo>
                  <a:lnTo>
                    <a:pt x="508" y="1168"/>
                  </a:lnTo>
                  <a:lnTo>
                    <a:pt x="537" y="1172"/>
                  </a:lnTo>
                  <a:lnTo>
                    <a:pt x="567" y="1174"/>
                  </a:lnTo>
                  <a:lnTo>
                    <a:pt x="596" y="1175"/>
                  </a:lnTo>
                  <a:lnTo>
                    <a:pt x="626" y="1174"/>
                  </a:lnTo>
                  <a:lnTo>
                    <a:pt x="655" y="1172"/>
                  </a:lnTo>
                  <a:lnTo>
                    <a:pt x="684" y="1168"/>
                  </a:lnTo>
                  <a:lnTo>
                    <a:pt x="713" y="1163"/>
                  </a:lnTo>
                  <a:lnTo>
                    <a:pt x="741" y="1157"/>
                  </a:lnTo>
                  <a:lnTo>
                    <a:pt x="768" y="1149"/>
                  </a:lnTo>
                  <a:lnTo>
                    <a:pt x="795" y="1140"/>
                  </a:lnTo>
                  <a:lnTo>
                    <a:pt x="821" y="1130"/>
                  </a:lnTo>
                  <a:lnTo>
                    <a:pt x="847" y="1118"/>
                  </a:lnTo>
                  <a:lnTo>
                    <a:pt x="872" y="1105"/>
                  </a:lnTo>
                  <a:lnTo>
                    <a:pt x="896" y="1091"/>
                  </a:lnTo>
                  <a:lnTo>
                    <a:pt x="920" y="1076"/>
                  </a:lnTo>
                  <a:lnTo>
                    <a:pt x="942" y="1060"/>
                  </a:lnTo>
                  <a:lnTo>
                    <a:pt x="964" y="1043"/>
                  </a:lnTo>
                  <a:lnTo>
                    <a:pt x="985" y="1025"/>
                  </a:lnTo>
                  <a:lnTo>
                    <a:pt x="1005" y="1006"/>
                  </a:lnTo>
                  <a:lnTo>
                    <a:pt x="1025" y="986"/>
                  </a:lnTo>
                  <a:lnTo>
                    <a:pt x="1043" y="965"/>
                  </a:lnTo>
                  <a:lnTo>
                    <a:pt x="1060" y="943"/>
                  </a:lnTo>
                  <a:lnTo>
                    <a:pt x="1076" y="920"/>
                  </a:lnTo>
                  <a:lnTo>
                    <a:pt x="1091" y="896"/>
                  </a:lnTo>
                  <a:lnTo>
                    <a:pt x="1105" y="872"/>
                  </a:lnTo>
                  <a:lnTo>
                    <a:pt x="1118" y="847"/>
                  </a:lnTo>
                  <a:lnTo>
                    <a:pt x="1130" y="822"/>
                  </a:lnTo>
                  <a:lnTo>
                    <a:pt x="1140" y="796"/>
                  </a:lnTo>
                  <a:lnTo>
                    <a:pt x="1149" y="769"/>
                  </a:lnTo>
                  <a:lnTo>
                    <a:pt x="1157" y="741"/>
                  </a:lnTo>
                  <a:lnTo>
                    <a:pt x="1163" y="713"/>
                  </a:lnTo>
                  <a:lnTo>
                    <a:pt x="1168" y="685"/>
                  </a:lnTo>
                  <a:lnTo>
                    <a:pt x="1172" y="656"/>
                  </a:lnTo>
                  <a:lnTo>
                    <a:pt x="1174" y="626"/>
                  </a:lnTo>
                  <a:lnTo>
                    <a:pt x="1175" y="597"/>
                  </a:lnTo>
                  <a:lnTo>
                    <a:pt x="1174" y="567"/>
                  </a:lnTo>
                  <a:lnTo>
                    <a:pt x="1172" y="537"/>
                  </a:lnTo>
                  <a:lnTo>
                    <a:pt x="1168" y="508"/>
                  </a:lnTo>
                  <a:lnTo>
                    <a:pt x="1163" y="480"/>
                  </a:lnTo>
                  <a:lnTo>
                    <a:pt x="1157" y="452"/>
                  </a:lnTo>
                  <a:lnTo>
                    <a:pt x="1149" y="425"/>
                  </a:lnTo>
                  <a:lnTo>
                    <a:pt x="1140" y="398"/>
                  </a:lnTo>
                  <a:lnTo>
                    <a:pt x="1130" y="371"/>
                  </a:lnTo>
                  <a:lnTo>
                    <a:pt x="1118" y="346"/>
                  </a:lnTo>
                  <a:lnTo>
                    <a:pt x="1105" y="321"/>
                  </a:lnTo>
                  <a:lnTo>
                    <a:pt x="1091" y="296"/>
                  </a:lnTo>
                  <a:lnTo>
                    <a:pt x="1076" y="273"/>
                  </a:lnTo>
                  <a:lnTo>
                    <a:pt x="1060" y="250"/>
                  </a:lnTo>
                  <a:lnTo>
                    <a:pt x="1043" y="229"/>
                  </a:lnTo>
                  <a:lnTo>
                    <a:pt x="1025" y="208"/>
                  </a:lnTo>
                  <a:lnTo>
                    <a:pt x="1006" y="187"/>
                  </a:lnTo>
                  <a:lnTo>
                    <a:pt x="986" y="168"/>
                  </a:lnTo>
                  <a:lnTo>
                    <a:pt x="965" y="150"/>
                  </a:lnTo>
                  <a:lnTo>
                    <a:pt x="943" y="133"/>
                  </a:lnTo>
                  <a:lnTo>
                    <a:pt x="920" y="117"/>
                  </a:lnTo>
                  <a:lnTo>
                    <a:pt x="897" y="102"/>
                  </a:lnTo>
                  <a:lnTo>
                    <a:pt x="872" y="88"/>
                  </a:lnTo>
                  <a:lnTo>
                    <a:pt x="847" y="75"/>
                  </a:lnTo>
                  <a:lnTo>
                    <a:pt x="822" y="63"/>
                  </a:lnTo>
                  <a:lnTo>
                    <a:pt x="796" y="53"/>
                  </a:lnTo>
                  <a:lnTo>
                    <a:pt x="769" y="44"/>
                  </a:lnTo>
                  <a:lnTo>
                    <a:pt x="741" y="36"/>
                  </a:lnTo>
                  <a:lnTo>
                    <a:pt x="713" y="30"/>
                  </a:lnTo>
                  <a:lnTo>
                    <a:pt x="685" y="24"/>
                  </a:lnTo>
                  <a:lnTo>
                    <a:pt x="656" y="21"/>
                  </a:lnTo>
                  <a:lnTo>
                    <a:pt x="627" y="18"/>
                  </a:lnTo>
                  <a:lnTo>
                    <a:pt x="597" y="18"/>
                  </a:lnTo>
                  <a:lnTo>
                    <a:pt x="567" y="18"/>
                  </a:lnTo>
                  <a:lnTo>
                    <a:pt x="538" y="21"/>
                  </a:lnTo>
                  <a:lnTo>
                    <a:pt x="509" y="24"/>
                  </a:lnTo>
                  <a:lnTo>
                    <a:pt x="480" y="29"/>
                  </a:lnTo>
                  <a:lnTo>
                    <a:pt x="452" y="36"/>
                  </a:lnTo>
                  <a:lnTo>
                    <a:pt x="425" y="44"/>
                  </a:lnTo>
                  <a:lnTo>
                    <a:pt x="398" y="53"/>
                  </a:lnTo>
                  <a:lnTo>
                    <a:pt x="371" y="63"/>
                  </a:lnTo>
                  <a:lnTo>
                    <a:pt x="346" y="75"/>
                  </a:lnTo>
                  <a:lnTo>
                    <a:pt x="321" y="87"/>
                  </a:lnTo>
                  <a:lnTo>
                    <a:pt x="297" y="101"/>
                  </a:lnTo>
                  <a:lnTo>
                    <a:pt x="273" y="116"/>
                  </a:lnTo>
                  <a:lnTo>
                    <a:pt x="251" y="133"/>
                  </a:lnTo>
                  <a:lnTo>
                    <a:pt x="229" y="150"/>
                  </a:lnTo>
                  <a:lnTo>
                    <a:pt x="208" y="168"/>
                  </a:lnTo>
                  <a:lnTo>
                    <a:pt x="188" y="187"/>
                  </a:lnTo>
                  <a:lnTo>
                    <a:pt x="168" y="207"/>
                  </a:lnTo>
                  <a:lnTo>
                    <a:pt x="150" y="228"/>
                  </a:lnTo>
                  <a:lnTo>
                    <a:pt x="133" y="250"/>
                  </a:lnTo>
                  <a:lnTo>
                    <a:pt x="117" y="273"/>
                  </a:lnTo>
                  <a:lnTo>
                    <a:pt x="102" y="296"/>
                  </a:lnTo>
                  <a:lnTo>
                    <a:pt x="88" y="320"/>
                  </a:lnTo>
                  <a:lnTo>
                    <a:pt x="75" y="345"/>
                  </a:lnTo>
                  <a:lnTo>
                    <a:pt x="63" y="371"/>
                  </a:lnTo>
                  <a:lnTo>
                    <a:pt x="53" y="397"/>
                  </a:lnTo>
                  <a:lnTo>
                    <a:pt x="44" y="424"/>
                  </a:lnTo>
                  <a:lnTo>
                    <a:pt x="36" y="452"/>
                  </a:lnTo>
                  <a:lnTo>
                    <a:pt x="30" y="480"/>
                  </a:lnTo>
                  <a:lnTo>
                    <a:pt x="25" y="508"/>
                  </a:lnTo>
                  <a:lnTo>
                    <a:pt x="21" y="537"/>
                  </a:lnTo>
                  <a:lnTo>
                    <a:pt x="19" y="566"/>
                  </a:lnTo>
                  <a:lnTo>
                    <a:pt x="18" y="596"/>
                  </a:lnTo>
                  <a:lnTo>
                    <a:pt x="19" y="626"/>
                  </a:lnTo>
                  <a:close/>
                </a:path>
              </a:pathLst>
            </a:custGeom>
            <a:solidFill>
              <a:srgbClr val="000000"/>
            </a:solidFill>
            <a:ln w="0" cap="flat">
              <a:solidFill>
                <a:srgbClr val="000000"/>
              </a:solidFill>
              <a:prstDash val="solid"/>
              <a:round/>
              <a:headEnd/>
              <a:tailEnd/>
            </a:ln>
          </p:spPr>
          <p:txBody>
            <a:bodyPr/>
            <a:lstStyle/>
            <a:p>
              <a:endParaRPr lang="en-GB"/>
            </a:p>
          </p:txBody>
        </p:sp>
        <p:sp>
          <p:nvSpPr>
            <p:cNvPr id="11308" name="Rectangle 80"/>
            <p:cNvSpPr>
              <a:spLocks noChangeArrowheads="1"/>
            </p:cNvSpPr>
            <p:nvPr/>
          </p:nvSpPr>
          <p:spPr bwMode="auto">
            <a:xfrm>
              <a:off x="2600" y="1801"/>
              <a:ext cx="0"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solidFill>
                  <a:srgbClr val="000000"/>
                </a:solidFill>
              </a:endParaRPr>
            </a:p>
          </p:txBody>
        </p:sp>
        <p:sp>
          <p:nvSpPr>
            <p:cNvPr id="11309" name="Rectangle 81"/>
            <p:cNvSpPr>
              <a:spLocks noChangeArrowheads="1"/>
            </p:cNvSpPr>
            <p:nvPr/>
          </p:nvSpPr>
          <p:spPr bwMode="auto">
            <a:xfrm>
              <a:off x="2502" y="1707"/>
              <a:ext cx="850" cy="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1300">
                  <a:solidFill>
                    <a:srgbClr val="000000"/>
                  </a:solidFill>
                  <a:latin typeface="Cambria" pitchFamily="18" charset="0"/>
                </a:rPr>
                <a:t> </a:t>
              </a:r>
            </a:p>
            <a:p>
              <a:r>
                <a:rPr lang="en-US" sz="1400" b="1">
                  <a:solidFill>
                    <a:srgbClr val="000000"/>
                  </a:solidFill>
                  <a:latin typeface="Lucida Sans Unicode" pitchFamily="34" charset="0"/>
                </a:rPr>
                <a:t>Patients</a:t>
              </a:r>
              <a:endParaRPr lang="en-US" b="1">
                <a:solidFill>
                  <a:srgbClr val="000000"/>
                </a:solidFill>
                <a:latin typeface="Lucida Sans Unicode" pitchFamily="34" charset="0"/>
              </a:endParaRPr>
            </a:p>
            <a:p>
              <a:endParaRPr lang="en-US">
                <a:solidFill>
                  <a:srgbClr val="000000"/>
                </a:solidFill>
              </a:endParaRPr>
            </a:p>
          </p:txBody>
        </p:sp>
        <p:sp>
          <p:nvSpPr>
            <p:cNvPr id="11310" name="Freeform 82"/>
            <p:cNvSpPr>
              <a:spLocks noEditPoints="1"/>
            </p:cNvSpPr>
            <p:nvPr/>
          </p:nvSpPr>
          <p:spPr bwMode="auto">
            <a:xfrm>
              <a:off x="2593" y="2180"/>
              <a:ext cx="1192" cy="1193"/>
            </a:xfrm>
            <a:custGeom>
              <a:avLst/>
              <a:gdLst>
                <a:gd name="T0" fmla="*/ 12 w 1192"/>
                <a:gd name="T1" fmla="*/ 477 h 1193"/>
                <a:gd name="T2" fmla="*/ 59 w 1192"/>
                <a:gd name="T3" fmla="*/ 338 h 1193"/>
                <a:gd name="T4" fmla="*/ 136 w 1192"/>
                <a:gd name="T5" fmla="*/ 217 h 1193"/>
                <a:gd name="T6" fmla="*/ 239 w 1192"/>
                <a:gd name="T7" fmla="*/ 119 h 1193"/>
                <a:gd name="T8" fmla="*/ 364 w 1192"/>
                <a:gd name="T9" fmla="*/ 47 h 1193"/>
                <a:gd name="T10" fmla="*/ 505 w 1192"/>
                <a:gd name="T11" fmla="*/ 7 h 1193"/>
                <a:gd name="T12" fmla="*/ 657 w 1192"/>
                <a:gd name="T13" fmla="*/ 4 h 1193"/>
                <a:gd name="T14" fmla="*/ 801 w 1192"/>
                <a:gd name="T15" fmla="*/ 37 h 1193"/>
                <a:gd name="T16" fmla="*/ 930 w 1192"/>
                <a:gd name="T17" fmla="*/ 102 h 1193"/>
                <a:gd name="T18" fmla="*/ 1037 w 1192"/>
                <a:gd name="T19" fmla="*/ 196 h 1193"/>
                <a:gd name="T20" fmla="*/ 1120 w 1192"/>
                <a:gd name="T21" fmla="*/ 312 h 1193"/>
                <a:gd name="T22" fmla="*/ 1174 w 1192"/>
                <a:gd name="T23" fmla="*/ 447 h 1193"/>
                <a:gd name="T24" fmla="*/ 1192 w 1192"/>
                <a:gd name="T25" fmla="*/ 596 h 1193"/>
                <a:gd name="T26" fmla="*/ 1174 w 1192"/>
                <a:gd name="T27" fmla="*/ 745 h 1193"/>
                <a:gd name="T28" fmla="*/ 1121 w 1192"/>
                <a:gd name="T29" fmla="*/ 881 h 1193"/>
                <a:gd name="T30" fmla="*/ 1038 w 1192"/>
                <a:gd name="T31" fmla="*/ 997 h 1193"/>
                <a:gd name="T32" fmla="*/ 930 w 1192"/>
                <a:gd name="T33" fmla="*/ 1091 h 1193"/>
                <a:gd name="T34" fmla="*/ 802 w 1192"/>
                <a:gd name="T35" fmla="*/ 1156 h 1193"/>
                <a:gd name="T36" fmla="*/ 657 w 1192"/>
                <a:gd name="T37" fmla="*/ 1190 h 1193"/>
                <a:gd name="T38" fmla="*/ 506 w 1192"/>
                <a:gd name="T39" fmla="*/ 1186 h 1193"/>
                <a:gd name="T40" fmla="*/ 365 w 1192"/>
                <a:gd name="T41" fmla="*/ 1146 h 1193"/>
                <a:gd name="T42" fmla="*/ 240 w 1192"/>
                <a:gd name="T43" fmla="*/ 1075 h 1193"/>
                <a:gd name="T44" fmla="*/ 137 w 1192"/>
                <a:gd name="T45" fmla="*/ 976 h 1193"/>
                <a:gd name="T46" fmla="*/ 59 w 1192"/>
                <a:gd name="T47" fmla="*/ 855 h 1193"/>
                <a:gd name="T48" fmla="*/ 12 w 1192"/>
                <a:gd name="T49" fmla="*/ 717 h 1193"/>
                <a:gd name="T50" fmla="*/ 18 w 1192"/>
                <a:gd name="T51" fmla="*/ 626 h 1193"/>
                <a:gd name="T52" fmla="*/ 44 w 1192"/>
                <a:gd name="T53" fmla="*/ 768 h 1193"/>
                <a:gd name="T54" fmla="*/ 101 w 1192"/>
                <a:gd name="T55" fmla="*/ 896 h 1193"/>
                <a:gd name="T56" fmla="*/ 187 w 1192"/>
                <a:gd name="T57" fmla="*/ 1006 h 1193"/>
                <a:gd name="T58" fmla="*/ 296 w 1192"/>
                <a:gd name="T59" fmla="*/ 1091 h 1193"/>
                <a:gd name="T60" fmla="*/ 424 w 1192"/>
                <a:gd name="T61" fmla="*/ 1149 h 1193"/>
                <a:gd name="T62" fmla="*/ 566 w 1192"/>
                <a:gd name="T63" fmla="*/ 1174 h 1193"/>
                <a:gd name="T64" fmla="*/ 713 w 1192"/>
                <a:gd name="T65" fmla="*/ 1163 h 1193"/>
                <a:gd name="T66" fmla="*/ 847 w 1192"/>
                <a:gd name="T67" fmla="*/ 1118 h 1193"/>
                <a:gd name="T68" fmla="*/ 964 w 1192"/>
                <a:gd name="T69" fmla="*/ 1043 h 1193"/>
                <a:gd name="T70" fmla="*/ 1060 w 1192"/>
                <a:gd name="T71" fmla="*/ 943 h 1193"/>
                <a:gd name="T72" fmla="*/ 1130 w 1192"/>
                <a:gd name="T73" fmla="*/ 822 h 1193"/>
                <a:gd name="T74" fmla="*/ 1168 w 1192"/>
                <a:gd name="T75" fmla="*/ 685 h 1193"/>
                <a:gd name="T76" fmla="*/ 1172 w 1192"/>
                <a:gd name="T77" fmla="*/ 538 h 1193"/>
                <a:gd name="T78" fmla="*/ 1140 w 1192"/>
                <a:gd name="T79" fmla="*/ 398 h 1193"/>
                <a:gd name="T80" fmla="*/ 1076 w 1192"/>
                <a:gd name="T81" fmla="*/ 273 h 1193"/>
                <a:gd name="T82" fmla="*/ 986 w 1192"/>
                <a:gd name="T83" fmla="*/ 168 h 1193"/>
                <a:gd name="T84" fmla="*/ 872 w 1192"/>
                <a:gd name="T85" fmla="*/ 88 h 1193"/>
                <a:gd name="T86" fmla="*/ 741 w 1192"/>
                <a:gd name="T87" fmla="*/ 36 h 1193"/>
                <a:gd name="T88" fmla="*/ 597 w 1192"/>
                <a:gd name="T89" fmla="*/ 18 h 1193"/>
                <a:gd name="T90" fmla="*/ 452 w 1192"/>
                <a:gd name="T91" fmla="*/ 36 h 1193"/>
                <a:gd name="T92" fmla="*/ 321 w 1192"/>
                <a:gd name="T93" fmla="*/ 88 h 1193"/>
                <a:gd name="T94" fmla="*/ 208 w 1192"/>
                <a:gd name="T95" fmla="*/ 168 h 1193"/>
                <a:gd name="T96" fmla="*/ 117 w 1192"/>
                <a:gd name="T97" fmla="*/ 273 h 1193"/>
                <a:gd name="T98" fmla="*/ 53 w 1192"/>
                <a:gd name="T99" fmla="*/ 397 h 1193"/>
                <a:gd name="T100" fmla="*/ 21 w 1192"/>
                <a:gd name="T101" fmla="*/ 537 h 119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192" h="1193">
                  <a:moveTo>
                    <a:pt x="0" y="597"/>
                  </a:moveTo>
                  <a:lnTo>
                    <a:pt x="1" y="566"/>
                  </a:lnTo>
                  <a:lnTo>
                    <a:pt x="3" y="536"/>
                  </a:lnTo>
                  <a:lnTo>
                    <a:pt x="7" y="506"/>
                  </a:lnTo>
                  <a:lnTo>
                    <a:pt x="12" y="477"/>
                  </a:lnTo>
                  <a:lnTo>
                    <a:pt x="19" y="448"/>
                  </a:lnTo>
                  <a:lnTo>
                    <a:pt x="27" y="419"/>
                  </a:lnTo>
                  <a:lnTo>
                    <a:pt x="36" y="392"/>
                  </a:lnTo>
                  <a:lnTo>
                    <a:pt x="47" y="365"/>
                  </a:lnTo>
                  <a:lnTo>
                    <a:pt x="59" y="338"/>
                  </a:lnTo>
                  <a:lnTo>
                    <a:pt x="72" y="313"/>
                  </a:lnTo>
                  <a:lnTo>
                    <a:pt x="86" y="288"/>
                  </a:lnTo>
                  <a:lnTo>
                    <a:pt x="102" y="263"/>
                  </a:lnTo>
                  <a:lnTo>
                    <a:pt x="119" y="240"/>
                  </a:lnTo>
                  <a:lnTo>
                    <a:pt x="136" y="217"/>
                  </a:lnTo>
                  <a:lnTo>
                    <a:pt x="155" y="196"/>
                  </a:lnTo>
                  <a:lnTo>
                    <a:pt x="175" y="175"/>
                  </a:lnTo>
                  <a:lnTo>
                    <a:pt x="195" y="155"/>
                  </a:lnTo>
                  <a:lnTo>
                    <a:pt x="217" y="137"/>
                  </a:lnTo>
                  <a:lnTo>
                    <a:pt x="239" y="119"/>
                  </a:lnTo>
                  <a:lnTo>
                    <a:pt x="263" y="102"/>
                  </a:lnTo>
                  <a:lnTo>
                    <a:pt x="287" y="87"/>
                  </a:lnTo>
                  <a:lnTo>
                    <a:pt x="312" y="72"/>
                  </a:lnTo>
                  <a:lnTo>
                    <a:pt x="338" y="59"/>
                  </a:lnTo>
                  <a:lnTo>
                    <a:pt x="364" y="47"/>
                  </a:lnTo>
                  <a:lnTo>
                    <a:pt x="391" y="37"/>
                  </a:lnTo>
                  <a:lnTo>
                    <a:pt x="419" y="27"/>
                  </a:lnTo>
                  <a:lnTo>
                    <a:pt x="447" y="19"/>
                  </a:lnTo>
                  <a:lnTo>
                    <a:pt x="476" y="12"/>
                  </a:lnTo>
                  <a:lnTo>
                    <a:pt x="505" y="7"/>
                  </a:lnTo>
                  <a:lnTo>
                    <a:pt x="535" y="3"/>
                  </a:lnTo>
                  <a:lnTo>
                    <a:pt x="565" y="1"/>
                  </a:lnTo>
                  <a:lnTo>
                    <a:pt x="596" y="0"/>
                  </a:lnTo>
                  <a:lnTo>
                    <a:pt x="627" y="1"/>
                  </a:lnTo>
                  <a:lnTo>
                    <a:pt x="657" y="4"/>
                  </a:lnTo>
                  <a:lnTo>
                    <a:pt x="687" y="7"/>
                  </a:lnTo>
                  <a:lnTo>
                    <a:pt x="716" y="12"/>
                  </a:lnTo>
                  <a:lnTo>
                    <a:pt x="745" y="19"/>
                  </a:lnTo>
                  <a:lnTo>
                    <a:pt x="774" y="27"/>
                  </a:lnTo>
                  <a:lnTo>
                    <a:pt x="801" y="37"/>
                  </a:lnTo>
                  <a:lnTo>
                    <a:pt x="828" y="47"/>
                  </a:lnTo>
                  <a:lnTo>
                    <a:pt x="855" y="59"/>
                  </a:lnTo>
                  <a:lnTo>
                    <a:pt x="880" y="72"/>
                  </a:lnTo>
                  <a:lnTo>
                    <a:pt x="905" y="87"/>
                  </a:lnTo>
                  <a:lnTo>
                    <a:pt x="930" y="102"/>
                  </a:lnTo>
                  <a:lnTo>
                    <a:pt x="953" y="119"/>
                  </a:lnTo>
                  <a:lnTo>
                    <a:pt x="975" y="136"/>
                  </a:lnTo>
                  <a:lnTo>
                    <a:pt x="997" y="155"/>
                  </a:lnTo>
                  <a:lnTo>
                    <a:pt x="1018" y="175"/>
                  </a:lnTo>
                  <a:lnTo>
                    <a:pt x="1037" y="196"/>
                  </a:lnTo>
                  <a:lnTo>
                    <a:pt x="1056" y="217"/>
                  </a:lnTo>
                  <a:lnTo>
                    <a:pt x="1074" y="240"/>
                  </a:lnTo>
                  <a:lnTo>
                    <a:pt x="1091" y="263"/>
                  </a:lnTo>
                  <a:lnTo>
                    <a:pt x="1106" y="287"/>
                  </a:lnTo>
                  <a:lnTo>
                    <a:pt x="1120" y="312"/>
                  </a:lnTo>
                  <a:lnTo>
                    <a:pt x="1134" y="338"/>
                  </a:lnTo>
                  <a:lnTo>
                    <a:pt x="1145" y="364"/>
                  </a:lnTo>
                  <a:lnTo>
                    <a:pt x="1156" y="391"/>
                  </a:lnTo>
                  <a:lnTo>
                    <a:pt x="1166" y="419"/>
                  </a:lnTo>
                  <a:lnTo>
                    <a:pt x="1174" y="447"/>
                  </a:lnTo>
                  <a:lnTo>
                    <a:pt x="1180" y="476"/>
                  </a:lnTo>
                  <a:lnTo>
                    <a:pt x="1186" y="505"/>
                  </a:lnTo>
                  <a:lnTo>
                    <a:pt x="1189" y="535"/>
                  </a:lnTo>
                  <a:lnTo>
                    <a:pt x="1192" y="566"/>
                  </a:lnTo>
                  <a:lnTo>
                    <a:pt x="1192" y="596"/>
                  </a:lnTo>
                  <a:lnTo>
                    <a:pt x="1192" y="627"/>
                  </a:lnTo>
                  <a:lnTo>
                    <a:pt x="1189" y="657"/>
                  </a:lnTo>
                  <a:lnTo>
                    <a:pt x="1186" y="687"/>
                  </a:lnTo>
                  <a:lnTo>
                    <a:pt x="1180" y="717"/>
                  </a:lnTo>
                  <a:lnTo>
                    <a:pt x="1174" y="745"/>
                  </a:lnTo>
                  <a:lnTo>
                    <a:pt x="1166" y="774"/>
                  </a:lnTo>
                  <a:lnTo>
                    <a:pt x="1156" y="801"/>
                  </a:lnTo>
                  <a:lnTo>
                    <a:pt x="1146" y="828"/>
                  </a:lnTo>
                  <a:lnTo>
                    <a:pt x="1134" y="855"/>
                  </a:lnTo>
                  <a:lnTo>
                    <a:pt x="1121" y="881"/>
                  </a:lnTo>
                  <a:lnTo>
                    <a:pt x="1106" y="905"/>
                  </a:lnTo>
                  <a:lnTo>
                    <a:pt x="1091" y="930"/>
                  </a:lnTo>
                  <a:lnTo>
                    <a:pt x="1074" y="953"/>
                  </a:lnTo>
                  <a:lnTo>
                    <a:pt x="1056" y="976"/>
                  </a:lnTo>
                  <a:lnTo>
                    <a:pt x="1038" y="997"/>
                  </a:lnTo>
                  <a:lnTo>
                    <a:pt x="1018" y="1018"/>
                  </a:lnTo>
                  <a:lnTo>
                    <a:pt x="997" y="1038"/>
                  </a:lnTo>
                  <a:lnTo>
                    <a:pt x="976" y="1056"/>
                  </a:lnTo>
                  <a:lnTo>
                    <a:pt x="953" y="1074"/>
                  </a:lnTo>
                  <a:lnTo>
                    <a:pt x="930" y="1091"/>
                  </a:lnTo>
                  <a:lnTo>
                    <a:pt x="906" y="1106"/>
                  </a:lnTo>
                  <a:lnTo>
                    <a:pt x="881" y="1121"/>
                  </a:lnTo>
                  <a:lnTo>
                    <a:pt x="855" y="1134"/>
                  </a:lnTo>
                  <a:lnTo>
                    <a:pt x="829" y="1146"/>
                  </a:lnTo>
                  <a:lnTo>
                    <a:pt x="802" y="1156"/>
                  </a:lnTo>
                  <a:lnTo>
                    <a:pt x="774" y="1166"/>
                  </a:lnTo>
                  <a:lnTo>
                    <a:pt x="746" y="1174"/>
                  </a:lnTo>
                  <a:lnTo>
                    <a:pt x="717" y="1181"/>
                  </a:lnTo>
                  <a:lnTo>
                    <a:pt x="687" y="1186"/>
                  </a:lnTo>
                  <a:lnTo>
                    <a:pt x="657" y="1190"/>
                  </a:lnTo>
                  <a:lnTo>
                    <a:pt x="627" y="1192"/>
                  </a:lnTo>
                  <a:lnTo>
                    <a:pt x="597" y="1193"/>
                  </a:lnTo>
                  <a:lnTo>
                    <a:pt x="566" y="1192"/>
                  </a:lnTo>
                  <a:lnTo>
                    <a:pt x="536" y="1190"/>
                  </a:lnTo>
                  <a:lnTo>
                    <a:pt x="506" y="1186"/>
                  </a:lnTo>
                  <a:lnTo>
                    <a:pt x="476" y="1181"/>
                  </a:lnTo>
                  <a:lnTo>
                    <a:pt x="448" y="1174"/>
                  </a:lnTo>
                  <a:lnTo>
                    <a:pt x="419" y="1166"/>
                  </a:lnTo>
                  <a:lnTo>
                    <a:pt x="392" y="1157"/>
                  </a:lnTo>
                  <a:lnTo>
                    <a:pt x="365" y="1146"/>
                  </a:lnTo>
                  <a:lnTo>
                    <a:pt x="338" y="1134"/>
                  </a:lnTo>
                  <a:lnTo>
                    <a:pt x="312" y="1121"/>
                  </a:lnTo>
                  <a:lnTo>
                    <a:pt x="287" y="1107"/>
                  </a:lnTo>
                  <a:lnTo>
                    <a:pt x="263" y="1091"/>
                  </a:lnTo>
                  <a:lnTo>
                    <a:pt x="240" y="1075"/>
                  </a:lnTo>
                  <a:lnTo>
                    <a:pt x="217" y="1057"/>
                  </a:lnTo>
                  <a:lnTo>
                    <a:pt x="196" y="1038"/>
                  </a:lnTo>
                  <a:lnTo>
                    <a:pt x="175" y="1018"/>
                  </a:lnTo>
                  <a:lnTo>
                    <a:pt x="155" y="998"/>
                  </a:lnTo>
                  <a:lnTo>
                    <a:pt x="137" y="976"/>
                  </a:lnTo>
                  <a:lnTo>
                    <a:pt x="119" y="954"/>
                  </a:lnTo>
                  <a:lnTo>
                    <a:pt x="102" y="930"/>
                  </a:lnTo>
                  <a:lnTo>
                    <a:pt x="87" y="906"/>
                  </a:lnTo>
                  <a:lnTo>
                    <a:pt x="72" y="881"/>
                  </a:lnTo>
                  <a:lnTo>
                    <a:pt x="59" y="855"/>
                  </a:lnTo>
                  <a:lnTo>
                    <a:pt x="47" y="829"/>
                  </a:lnTo>
                  <a:lnTo>
                    <a:pt x="36" y="802"/>
                  </a:lnTo>
                  <a:lnTo>
                    <a:pt x="27" y="774"/>
                  </a:lnTo>
                  <a:lnTo>
                    <a:pt x="19" y="746"/>
                  </a:lnTo>
                  <a:lnTo>
                    <a:pt x="12" y="717"/>
                  </a:lnTo>
                  <a:lnTo>
                    <a:pt x="7" y="688"/>
                  </a:lnTo>
                  <a:lnTo>
                    <a:pt x="3" y="658"/>
                  </a:lnTo>
                  <a:lnTo>
                    <a:pt x="1" y="627"/>
                  </a:lnTo>
                  <a:lnTo>
                    <a:pt x="0" y="597"/>
                  </a:lnTo>
                  <a:close/>
                  <a:moveTo>
                    <a:pt x="18" y="626"/>
                  </a:moveTo>
                  <a:lnTo>
                    <a:pt x="21" y="655"/>
                  </a:lnTo>
                  <a:lnTo>
                    <a:pt x="24" y="684"/>
                  </a:lnTo>
                  <a:lnTo>
                    <a:pt x="29" y="713"/>
                  </a:lnTo>
                  <a:lnTo>
                    <a:pt x="36" y="741"/>
                  </a:lnTo>
                  <a:lnTo>
                    <a:pt x="44" y="768"/>
                  </a:lnTo>
                  <a:lnTo>
                    <a:pt x="53" y="795"/>
                  </a:lnTo>
                  <a:lnTo>
                    <a:pt x="63" y="822"/>
                  </a:lnTo>
                  <a:lnTo>
                    <a:pt x="75" y="847"/>
                  </a:lnTo>
                  <a:lnTo>
                    <a:pt x="87" y="872"/>
                  </a:lnTo>
                  <a:lnTo>
                    <a:pt x="101" y="896"/>
                  </a:lnTo>
                  <a:lnTo>
                    <a:pt x="116" y="920"/>
                  </a:lnTo>
                  <a:lnTo>
                    <a:pt x="132" y="943"/>
                  </a:lnTo>
                  <a:lnTo>
                    <a:pt x="150" y="964"/>
                  </a:lnTo>
                  <a:lnTo>
                    <a:pt x="168" y="985"/>
                  </a:lnTo>
                  <a:lnTo>
                    <a:pt x="187" y="1006"/>
                  </a:lnTo>
                  <a:lnTo>
                    <a:pt x="207" y="1025"/>
                  </a:lnTo>
                  <a:lnTo>
                    <a:pt x="228" y="1043"/>
                  </a:lnTo>
                  <a:lnTo>
                    <a:pt x="250" y="1060"/>
                  </a:lnTo>
                  <a:lnTo>
                    <a:pt x="273" y="1076"/>
                  </a:lnTo>
                  <a:lnTo>
                    <a:pt x="296" y="1091"/>
                  </a:lnTo>
                  <a:lnTo>
                    <a:pt x="320" y="1105"/>
                  </a:lnTo>
                  <a:lnTo>
                    <a:pt x="345" y="1118"/>
                  </a:lnTo>
                  <a:lnTo>
                    <a:pt x="371" y="1130"/>
                  </a:lnTo>
                  <a:lnTo>
                    <a:pt x="397" y="1140"/>
                  </a:lnTo>
                  <a:lnTo>
                    <a:pt x="424" y="1149"/>
                  </a:lnTo>
                  <a:lnTo>
                    <a:pt x="452" y="1157"/>
                  </a:lnTo>
                  <a:lnTo>
                    <a:pt x="480" y="1163"/>
                  </a:lnTo>
                  <a:lnTo>
                    <a:pt x="508" y="1169"/>
                  </a:lnTo>
                  <a:lnTo>
                    <a:pt x="537" y="1172"/>
                  </a:lnTo>
                  <a:lnTo>
                    <a:pt x="566" y="1174"/>
                  </a:lnTo>
                  <a:lnTo>
                    <a:pt x="596" y="1175"/>
                  </a:lnTo>
                  <a:lnTo>
                    <a:pt x="626" y="1174"/>
                  </a:lnTo>
                  <a:lnTo>
                    <a:pt x="655" y="1172"/>
                  </a:lnTo>
                  <a:lnTo>
                    <a:pt x="684" y="1169"/>
                  </a:lnTo>
                  <a:lnTo>
                    <a:pt x="713" y="1163"/>
                  </a:lnTo>
                  <a:lnTo>
                    <a:pt x="741" y="1157"/>
                  </a:lnTo>
                  <a:lnTo>
                    <a:pt x="768" y="1149"/>
                  </a:lnTo>
                  <a:lnTo>
                    <a:pt x="795" y="1140"/>
                  </a:lnTo>
                  <a:lnTo>
                    <a:pt x="821" y="1130"/>
                  </a:lnTo>
                  <a:lnTo>
                    <a:pt x="847" y="1118"/>
                  </a:lnTo>
                  <a:lnTo>
                    <a:pt x="872" y="1105"/>
                  </a:lnTo>
                  <a:lnTo>
                    <a:pt x="896" y="1092"/>
                  </a:lnTo>
                  <a:lnTo>
                    <a:pt x="920" y="1076"/>
                  </a:lnTo>
                  <a:lnTo>
                    <a:pt x="942" y="1060"/>
                  </a:lnTo>
                  <a:lnTo>
                    <a:pt x="964" y="1043"/>
                  </a:lnTo>
                  <a:lnTo>
                    <a:pt x="985" y="1025"/>
                  </a:lnTo>
                  <a:lnTo>
                    <a:pt x="1005" y="1006"/>
                  </a:lnTo>
                  <a:lnTo>
                    <a:pt x="1024" y="986"/>
                  </a:lnTo>
                  <a:lnTo>
                    <a:pt x="1043" y="965"/>
                  </a:lnTo>
                  <a:lnTo>
                    <a:pt x="1060" y="943"/>
                  </a:lnTo>
                  <a:lnTo>
                    <a:pt x="1076" y="920"/>
                  </a:lnTo>
                  <a:lnTo>
                    <a:pt x="1091" y="897"/>
                  </a:lnTo>
                  <a:lnTo>
                    <a:pt x="1105" y="873"/>
                  </a:lnTo>
                  <a:lnTo>
                    <a:pt x="1118" y="848"/>
                  </a:lnTo>
                  <a:lnTo>
                    <a:pt x="1130" y="822"/>
                  </a:lnTo>
                  <a:lnTo>
                    <a:pt x="1140" y="796"/>
                  </a:lnTo>
                  <a:lnTo>
                    <a:pt x="1149" y="769"/>
                  </a:lnTo>
                  <a:lnTo>
                    <a:pt x="1157" y="741"/>
                  </a:lnTo>
                  <a:lnTo>
                    <a:pt x="1163" y="713"/>
                  </a:lnTo>
                  <a:lnTo>
                    <a:pt x="1168" y="685"/>
                  </a:lnTo>
                  <a:lnTo>
                    <a:pt x="1172" y="656"/>
                  </a:lnTo>
                  <a:lnTo>
                    <a:pt x="1174" y="627"/>
                  </a:lnTo>
                  <a:lnTo>
                    <a:pt x="1175" y="597"/>
                  </a:lnTo>
                  <a:lnTo>
                    <a:pt x="1174" y="567"/>
                  </a:lnTo>
                  <a:lnTo>
                    <a:pt x="1172" y="538"/>
                  </a:lnTo>
                  <a:lnTo>
                    <a:pt x="1168" y="509"/>
                  </a:lnTo>
                  <a:lnTo>
                    <a:pt x="1163" y="480"/>
                  </a:lnTo>
                  <a:lnTo>
                    <a:pt x="1157" y="452"/>
                  </a:lnTo>
                  <a:lnTo>
                    <a:pt x="1149" y="425"/>
                  </a:lnTo>
                  <a:lnTo>
                    <a:pt x="1140" y="398"/>
                  </a:lnTo>
                  <a:lnTo>
                    <a:pt x="1130" y="371"/>
                  </a:lnTo>
                  <a:lnTo>
                    <a:pt x="1118" y="346"/>
                  </a:lnTo>
                  <a:lnTo>
                    <a:pt x="1105" y="321"/>
                  </a:lnTo>
                  <a:lnTo>
                    <a:pt x="1091" y="297"/>
                  </a:lnTo>
                  <a:lnTo>
                    <a:pt x="1076" y="273"/>
                  </a:lnTo>
                  <a:lnTo>
                    <a:pt x="1060" y="251"/>
                  </a:lnTo>
                  <a:lnTo>
                    <a:pt x="1043" y="229"/>
                  </a:lnTo>
                  <a:lnTo>
                    <a:pt x="1025" y="208"/>
                  </a:lnTo>
                  <a:lnTo>
                    <a:pt x="1006" y="188"/>
                  </a:lnTo>
                  <a:lnTo>
                    <a:pt x="986" y="168"/>
                  </a:lnTo>
                  <a:lnTo>
                    <a:pt x="964" y="150"/>
                  </a:lnTo>
                  <a:lnTo>
                    <a:pt x="943" y="133"/>
                  </a:lnTo>
                  <a:lnTo>
                    <a:pt x="920" y="117"/>
                  </a:lnTo>
                  <a:lnTo>
                    <a:pt x="896" y="102"/>
                  </a:lnTo>
                  <a:lnTo>
                    <a:pt x="872" y="88"/>
                  </a:lnTo>
                  <a:lnTo>
                    <a:pt x="847" y="75"/>
                  </a:lnTo>
                  <a:lnTo>
                    <a:pt x="822" y="63"/>
                  </a:lnTo>
                  <a:lnTo>
                    <a:pt x="795" y="53"/>
                  </a:lnTo>
                  <a:lnTo>
                    <a:pt x="769" y="44"/>
                  </a:lnTo>
                  <a:lnTo>
                    <a:pt x="741" y="36"/>
                  </a:lnTo>
                  <a:lnTo>
                    <a:pt x="713" y="30"/>
                  </a:lnTo>
                  <a:lnTo>
                    <a:pt x="685" y="25"/>
                  </a:lnTo>
                  <a:lnTo>
                    <a:pt x="656" y="21"/>
                  </a:lnTo>
                  <a:lnTo>
                    <a:pt x="626" y="19"/>
                  </a:lnTo>
                  <a:lnTo>
                    <a:pt x="597" y="18"/>
                  </a:lnTo>
                  <a:lnTo>
                    <a:pt x="567" y="19"/>
                  </a:lnTo>
                  <a:lnTo>
                    <a:pt x="537" y="21"/>
                  </a:lnTo>
                  <a:lnTo>
                    <a:pt x="508" y="25"/>
                  </a:lnTo>
                  <a:lnTo>
                    <a:pt x="480" y="30"/>
                  </a:lnTo>
                  <a:lnTo>
                    <a:pt x="452" y="36"/>
                  </a:lnTo>
                  <a:lnTo>
                    <a:pt x="425" y="44"/>
                  </a:lnTo>
                  <a:lnTo>
                    <a:pt x="398" y="53"/>
                  </a:lnTo>
                  <a:lnTo>
                    <a:pt x="371" y="63"/>
                  </a:lnTo>
                  <a:lnTo>
                    <a:pt x="346" y="75"/>
                  </a:lnTo>
                  <a:lnTo>
                    <a:pt x="321" y="88"/>
                  </a:lnTo>
                  <a:lnTo>
                    <a:pt x="296" y="102"/>
                  </a:lnTo>
                  <a:lnTo>
                    <a:pt x="273" y="117"/>
                  </a:lnTo>
                  <a:lnTo>
                    <a:pt x="250" y="133"/>
                  </a:lnTo>
                  <a:lnTo>
                    <a:pt x="229" y="150"/>
                  </a:lnTo>
                  <a:lnTo>
                    <a:pt x="208" y="168"/>
                  </a:lnTo>
                  <a:lnTo>
                    <a:pt x="187" y="187"/>
                  </a:lnTo>
                  <a:lnTo>
                    <a:pt x="168" y="207"/>
                  </a:lnTo>
                  <a:lnTo>
                    <a:pt x="150" y="228"/>
                  </a:lnTo>
                  <a:lnTo>
                    <a:pt x="133" y="250"/>
                  </a:lnTo>
                  <a:lnTo>
                    <a:pt x="117" y="273"/>
                  </a:lnTo>
                  <a:lnTo>
                    <a:pt x="102" y="296"/>
                  </a:lnTo>
                  <a:lnTo>
                    <a:pt x="88" y="321"/>
                  </a:lnTo>
                  <a:lnTo>
                    <a:pt x="75" y="346"/>
                  </a:lnTo>
                  <a:lnTo>
                    <a:pt x="63" y="371"/>
                  </a:lnTo>
                  <a:lnTo>
                    <a:pt x="53" y="397"/>
                  </a:lnTo>
                  <a:lnTo>
                    <a:pt x="44" y="424"/>
                  </a:lnTo>
                  <a:lnTo>
                    <a:pt x="36" y="452"/>
                  </a:lnTo>
                  <a:lnTo>
                    <a:pt x="30" y="480"/>
                  </a:lnTo>
                  <a:lnTo>
                    <a:pt x="24" y="508"/>
                  </a:lnTo>
                  <a:lnTo>
                    <a:pt x="21" y="537"/>
                  </a:lnTo>
                  <a:lnTo>
                    <a:pt x="18" y="567"/>
                  </a:lnTo>
                  <a:lnTo>
                    <a:pt x="18" y="596"/>
                  </a:lnTo>
                  <a:lnTo>
                    <a:pt x="18" y="626"/>
                  </a:lnTo>
                  <a:close/>
                </a:path>
              </a:pathLst>
            </a:custGeom>
            <a:solidFill>
              <a:srgbClr val="000000"/>
            </a:solidFill>
            <a:ln w="0" cap="flat">
              <a:solidFill>
                <a:srgbClr val="000000"/>
              </a:solidFill>
              <a:prstDash val="solid"/>
              <a:round/>
              <a:headEnd/>
              <a:tailEnd/>
            </a:ln>
          </p:spPr>
          <p:txBody>
            <a:bodyPr/>
            <a:lstStyle/>
            <a:p>
              <a:endParaRPr lang="en-GB"/>
            </a:p>
          </p:txBody>
        </p:sp>
        <p:sp>
          <p:nvSpPr>
            <p:cNvPr id="11311" name="Rectangle 83"/>
            <p:cNvSpPr>
              <a:spLocks noChangeArrowheads="1"/>
            </p:cNvSpPr>
            <p:nvPr/>
          </p:nvSpPr>
          <p:spPr bwMode="auto">
            <a:xfrm>
              <a:off x="2965" y="2670"/>
              <a:ext cx="738"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latin typeface="Lucida Sans Unicode" pitchFamily="34" charset="0"/>
                </a:rPr>
                <a:t>Organisation</a:t>
              </a:r>
            </a:p>
          </p:txBody>
        </p:sp>
        <p:sp>
          <p:nvSpPr>
            <p:cNvPr id="11312" name="Rectangle 84"/>
            <p:cNvSpPr>
              <a:spLocks noChangeArrowheads="1"/>
            </p:cNvSpPr>
            <p:nvPr/>
          </p:nvSpPr>
          <p:spPr bwMode="auto">
            <a:xfrm>
              <a:off x="3047" y="2805"/>
              <a:ext cx="0"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solidFill>
                  <a:srgbClr val="000000"/>
                </a:solidFill>
              </a:endParaRPr>
            </a:p>
          </p:txBody>
        </p:sp>
        <p:sp>
          <p:nvSpPr>
            <p:cNvPr id="11313" name="Freeform 85"/>
            <p:cNvSpPr>
              <a:spLocks noEditPoints="1"/>
            </p:cNvSpPr>
            <p:nvPr/>
          </p:nvSpPr>
          <p:spPr bwMode="auto">
            <a:xfrm>
              <a:off x="1745" y="2205"/>
              <a:ext cx="1193" cy="1192"/>
            </a:xfrm>
            <a:custGeom>
              <a:avLst/>
              <a:gdLst>
                <a:gd name="T0" fmla="*/ 13 w 1193"/>
                <a:gd name="T1" fmla="*/ 476 h 1192"/>
                <a:gd name="T2" fmla="*/ 59 w 1193"/>
                <a:gd name="T3" fmla="*/ 338 h 1192"/>
                <a:gd name="T4" fmla="*/ 137 w 1193"/>
                <a:gd name="T5" fmla="*/ 217 h 1192"/>
                <a:gd name="T6" fmla="*/ 240 w 1193"/>
                <a:gd name="T7" fmla="*/ 118 h 1192"/>
                <a:gd name="T8" fmla="*/ 364 w 1193"/>
                <a:gd name="T9" fmla="*/ 47 h 1192"/>
                <a:gd name="T10" fmla="*/ 506 w 1193"/>
                <a:gd name="T11" fmla="*/ 7 h 1192"/>
                <a:gd name="T12" fmla="*/ 657 w 1193"/>
                <a:gd name="T13" fmla="*/ 3 h 1192"/>
                <a:gd name="T14" fmla="*/ 801 w 1193"/>
                <a:gd name="T15" fmla="*/ 36 h 1192"/>
                <a:gd name="T16" fmla="*/ 930 w 1193"/>
                <a:gd name="T17" fmla="*/ 102 h 1192"/>
                <a:gd name="T18" fmla="*/ 1038 w 1193"/>
                <a:gd name="T19" fmla="*/ 195 h 1192"/>
                <a:gd name="T20" fmla="*/ 1121 w 1193"/>
                <a:gd name="T21" fmla="*/ 312 h 1192"/>
                <a:gd name="T22" fmla="*/ 1174 w 1193"/>
                <a:gd name="T23" fmla="*/ 447 h 1192"/>
                <a:gd name="T24" fmla="*/ 1193 w 1193"/>
                <a:gd name="T25" fmla="*/ 596 h 1192"/>
                <a:gd name="T26" fmla="*/ 1174 w 1193"/>
                <a:gd name="T27" fmla="*/ 745 h 1192"/>
                <a:gd name="T28" fmla="*/ 1121 w 1193"/>
                <a:gd name="T29" fmla="*/ 880 h 1192"/>
                <a:gd name="T30" fmla="*/ 1038 w 1193"/>
                <a:gd name="T31" fmla="*/ 997 h 1192"/>
                <a:gd name="T32" fmla="*/ 930 w 1193"/>
                <a:gd name="T33" fmla="*/ 1090 h 1192"/>
                <a:gd name="T34" fmla="*/ 802 w 1193"/>
                <a:gd name="T35" fmla="*/ 1156 h 1192"/>
                <a:gd name="T36" fmla="*/ 658 w 1193"/>
                <a:gd name="T37" fmla="*/ 1189 h 1192"/>
                <a:gd name="T38" fmla="*/ 506 w 1193"/>
                <a:gd name="T39" fmla="*/ 1185 h 1192"/>
                <a:gd name="T40" fmla="*/ 365 w 1193"/>
                <a:gd name="T41" fmla="*/ 1145 h 1192"/>
                <a:gd name="T42" fmla="*/ 240 w 1193"/>
                <a:gd name="T43" fmla="*/ 1074 h 1192"/>
                <a:gd name="T44" fmla="*/ 137 w 1193"/>
                <a:gd name="T45" fmla="*/ 975 h 1192"/>
                <a:gd name="T46" fmla="*/ 59 w 1193"/>
                <a:gd name="T47" fmla="*/ 855 h 1192"/>
                <a:gd name="T48" fmla="*/ 13 w 1193"/>
                <a:gd name="T49" fmla="*/ 716 h 1192"/>
                <a:gd name="T50" fmla="*/ 19 w 1193"/>
                <a:gd name="T51" fmla="*/ 626 h 1192"/>
                <a:gd name="T52" fmla="*/ 44 w 1193"/>
                <a:gd name="T53" fmla="*/ 768 h 1192"/>
                <a:gd name="T54" fmla="*/ 102 w 1193"/>
                <a:gd name="T55" fmla="*/ 896 h 1192"/>
                <a:gd name="T56" fmla="*/ 187 w 1193"/>
                <a:gd name="T57" fmla="*/ 1005 h 1192"/>
                <a:gd name="T58" fmla="*/ 296 w 1193"/>
                <a:gd name="T59" fmla="*/ 1091 h 1192"/>
                <a:gd name="T60" fmla="*/ 424 w 1193"/>
                <a:gd name="T61" fmla="*/ 1149 h 1192"/>
                <a:gd name="T62" fmla="*/ 567 w 1193"/>
                <a:gd name="T63" fmla="*/ 1174 h 1192"/>
                <a:gd name="T64" fmla="*/ 713 w 1193"/>
                <a:gd name="T65" fmla="*/ 1163 h 1192"/>
                <a:gd name="T66" fmla="*/ 847 w 1193"/>
                <a:gd name="T67" fmla="*/ 1118 h 1192"/>
                <a:gd name="T68" fmla="*/ 964 w 1193"/>
                <a:gd name="T69" fmla="*/ 1043 h 1192"/>
                <a:gd name="T70" fmla="*/ 1060 w 1193"/>
                <a:gd name="T71" fmla="*/ 942 h 1192"/>
                <a:gd name="T72" fmla="*/ 1130 w 1193"/>
                <a:gd name="T73" fmla="*/ 821 h 1192"/>
                <a:gd name="T74" fmla="*/ 1169 w 1193"/>
                <a:gd name="T75" fmla="*/ 684 h 1192"/>
                <a:gd name="T76" fmla="*/ 1172 w 1193"/>
                <a:gd name="T77" fmla="*/ 537 h 1192"/>
                <a:gd name="T78" fmla="*/ 1140 w 1193"/>
                <a:gd name="T79" fmla="*/ 397 h 1192"/>
                <a:gd name="T80" fmla="*/ 1076 w 1193"/>
                <a:gd name="T81" fmla="*/ 273 h 1192"/>
                <a:gd name="T82" fmla="*/ 986 w 1193"/>
                <a:gd name="T83" fmla="*/ 168 h 1192"/>
                <a:gd name="T84" fmla="*/ 873 w 1193"/>
                <a:gd name="T85" fmla="*/ 87 h 1192"/>
                <a:gd name="T86" fmla="*/ 741 w 1193"/>
                <a:gd name="T87" fmla="*/ 36 h 1192"/>
                <a:gd name="T88" fmla="*/ 597 w 1193"/>
                <a:gd name="T89" fmla="*/ 17 h 1192"/>
                <a:gd name="T90" fmla="*/ 452 w 1193"/>
                <a:gd name="T91" fmla="*/ 35 h 1192"/>
                <a:gd name="T92" fmla="*/ 321 w 1193"/>
                <a:gd name="T93" fmla="*/ 87 h 1192"/>
                <a:gd name="T94" fmla="*/ 208 w 1193"/>
                <a:gd name="T95" fmla="*/ 168 h 1192"/>
                <a:gd name="T96" fmla="*/ 117 w 1193"/>
                <a:gd name="T97" fmla="*/ 272 h 1192"/>
                <a:gd name="T98" fmla="*/ 53 w 1193"/>
                <a:gd name="T99" fmla="*/ 397 h 1192"/>
                <a:gd name="T100" fmla="*/ 21 w 1193"/>
                <a:gd name="T101" fmla="*/ 537 h 11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193" h="1192">
                  <a:moveTo>
                    <a:pt x="0" y="596"/>
                  </a:moveTo>
                  <a:lnTo>
                    <a:pt x="1" y="566"/>
                  </a:lnTo>
                  <a:lnTo>
                    <a:pt x="4" y="535"/>
                  </a:lnTo>
                  <a:lnTo>
                    <a:pt x="7" y="506"/>
                  </a:lnTo>
                  <a:lnTo>
                    <a:pt x="13" y="476"/>
                  </a:lnTo>
                  <a:lnTo>
                    <a:pt x="19" y="447"/>
                  </a:lnTo>
                  <a:lnTo>
                    <a:pt x="27" y="419"/>
                  </a:lnTo>
                  <a:lnTo>
                    <a:pt x="37" y="391"/>
                  </a:lnTo>
                  <a:lnTo>
                    <a:pt x="47" y="364"/>
                  </a:lnTo>
                  <a:lnTo>
                    <a:pt x="59" y="338"/>
                  </a:lnTo>
                  <a:lnTo>
                    <a:pt x="72" y="312"/>
                  </a:lnTo>
                  <a:lnTo>
                    <a:pt x="87" y="287"/>
                  </a:lnTo>
                  <a:lnTo>
                    <a:pt x="102" y="263"/>
                  </a:lnTo>
                  <a:lnTo>
                    <a:pt x="119" y="240"/>
                  </a:lnTo>
                  <a:lnTo>
                    <a:pt x="137" y="217"/>
                  </a:lnTo>
                  <a:lnTo>
                    <a:pt x="155" y="195"/>
                  </a:lnTo>
                  <a:lnTo>
                    <a:pt x="175" y="175"/>
                  </a:lnTo>
                  <a:lnTo>
                    <a:pt x="196" y="155"/>
                  </a:lnTo>
                  <a:lnTo>
                    <a:pt x="217" y="136"/>
                  </a:lnTo>
                  <a:lnTo>
                    <a:pt x="240" y="118"/>
                  </a:lnTo>
                  <a:lnTo>
                    <a:pt x="263" y="102"/>
                  </a:lnTo>
                  <a:lnTo>
                    <a:pt x="287" y="86"/>
                  </a:lnTo>
                  <a:lnTo>
                    <a:pt x="312" y="72"/>
                  </a:lnTo>
                  <a:lnTo>
                    <a:pt x="338" y="59"/>
                  </a:lnTo>
                  <a:lnTo>
                    <a:pt x="364" y="47"/>
                  </a:lnTo>
                  <a:lnTo>
                    <a:pt x="391" y="36"/>
                  </a:lnTo>
                  <a:lnTo>
                    <a:pt x="419" y="27"/>
                  </a:lnTo>
                  <a:lnTo>
                    <a:pt x="448" y="19"/>
                  </a:lnTo>
                  <a:lnTo>
                    <a:pt x="476" y="12"/>
                  </a:lnTo>
                  <a:lnTo>
                    <a:pt x="506" y="7"/>
                  </a:lnTo>
                  <a:lnTo>
                    <a:pt x="535" y="3"/>
                  </a:lnTo>
                  <a:lnTo>
                    <a:pt x="566" y="1"/>
                  </a:lnTo>
                  <a:lnTo>
                    <a:pt x="596" y="0"/>
                  </a:lnTo>
                  <a:lnTo>
                    <a:pt x="627" y="1"/>
                  </a:lnTo>
                  <a:lnTo>
                    <a:pt x="657" y="3"/>
                  </a:lnTo>
                  <a:lnTo>
                    <a:pt x="687" y="7"/>
                  </a:lnTo>
                  <a:lnTo>
                    <a:pt x="717" y="12"/>
                  </a:lnTo>
                  <a:lnTo>
                    <a:pt x="745" y="19"/>
                  </a:lnTo>
                  <a:lnTo>
                    <a:pt x="774" y="27"/>
                  </a:lnTo>
                  <a:lnTo>
                    <a:pt x="801" y="36"/>
                  </a:lnTo>
                  <a:lnTo>
                    <a:pt x="829" y="47"/>
                  </a:lnTo>
                  <a:lnTo>
                    <a:pt x="855" y="59"/>
                  </a:lnTo>
                  <a:lnTo>
                    <a:pt x="881" y="72"/>
                  </a:lnTo>
                  <a:lnTo>
                    <a:pt x="906" y="86"/>
                  </a:lnTo>
                  <a:lnTo>
                    <a:pt x="930" y="102"/>
                  </a:lnTo>
                  <a:lnTo>
                    <a:pt x="953" y="118"/>
                  </a:lnTo>
                  <a:lnTo>
                    <a:pt x="976" y="136"/>
                  </a:lnTo>
                  <a:lnTo>
                    <a:pt x="997" y="155"/>
                  </a:lnTo>
                  <a:lnTo>
                    <a:pt x="1018" y="174"/>
                  </a:lnTo>
                  <a:lnTo>
                    <a:pt x="1038" y="195"/>
                  </a:lnTo>
                  <a:lnTo>
                    <a:pt x="1057" y="217"/>
                  </a:lnTo>
                  <a:lnTo>
                    <a:pt x="1074" y="239"/>
                  </a:lnTo>
                  <a:lnTo>
                    <a:pt x="1091" y="263"/>
                  </a:lnTo>
                  <a:lnTo>
                    <a:pt x="1106" y="287"/>
                  </a:lnTo>
                  <a:lnTo>
                    <a:pt x="1121" y="312"/>
                  </a:lnTo>
                  <a:lnTo>
                    <a:pt x="1134" y="337"/>
                  </a:lnTo>
                  <a:lnTo>
                    <a:pt x="1146" y="364"/>
                  </a:lnTo>
                  <a:lnTo>
                    <a:pt x="1156" y="391"/>
                  </a:lnTo>
                  <a:lnTo>
                    <a:pt x="1166" y="419"/>
                  </a:lnTo>
                  <a:lnTo>
                    <a:pt x="1174" y="447"/>
                  </a:lnTo>
                  <a:lnTo>
                    <a:pt x="1181" y="476"/>
                  </a:lnTo>
                  <a:lnTo>
                    <a:pt x="1186" y="505"/>
                  </a:lnTo>
                  <a:lnTo>
                    <a:pt x="1190" y="535"/>
                  </a:lnTo>
                  <a:lnTo>
                    <a:pt x="1192" y="565"/>
                  </a:lnTo>
                  <a:lnTo>
                    <a:pt x="1193" y="596"/>
                  </a:lnTo>
                  <a:lnTo>
                    <a:pt x="1192" y="627"/>
                  </a:lnTo>
                  <a:lnTo>
                    <a:pt x="1190" y="657"/>
                  </a:lnTo>
                  <a:lnTo>
                    <a:pt x="1186" y="687"/>
                  </a:lnTo>
                  <a:lnTo>
                    <a:pt x="1181" y="716"/>
                  </a:lnTo>
                  <a:lnTo>
                    <a:pt x="1174" y="745"/>
                  </a:lnTo>
                  <a:lnTo>
                    <a:pt x="1166" y="773"/>
                  </a:lnTo>
                  <a:lnTo>
                    <a:pt x="1157" y="801"/>
                  </a:lnTo>
                  <a:lnTo>
                    <a:pt x="1146" y="828"/>
                  </a:lnTo>
                  <a:lnTo>
                    <a:pt x="1134" y="854"/>
                  </a:lnTo>
                  <a:lnTo>
                    <a:pt x="1121" y="880"/>
                  </a:lnTo>
                  <a:lnTo>
                    <a:pt x="1107" y="905"/>
                  </a:lnTo>
                  <a:lnTo>
                    <a:pt x="1091" y="929"/>
                  </a:lnTo>
                  <a:lnTo>
                    <a:pt x="1075" y="953"/>
                  </a:lnTo>
                  <a:lnTo>
                    <a:pt x="1057" y="975"/>
                  </a:lnTo>
                  <a:lnTo>
                    <a:pt x="1038" y="997"/>
                  </a:lnTo>
                  <a:lnTo>
                    <a:pt x="1018" y="1017"/>
                  </a:lnTo>
                  <a:lnTo>
                    <a:pt x="998" y="1037"/>
                  </a:lnTo>
                  <a:lnTo>
                    <a:pt x="976" y="1056"/>
                  </a:lnTo>
                  <a:lnTo>
                    <a:pt x="954" y="1074"/>
                  </a:lnTo>
                  <a:lnTo>
                    <a:pt x="930" y="1090"/>
                  </a:lnTo>
                  <a:lnTo>
                    <a:pt x="906" y="1106"/>
                  </a:lnTo>
                  <a:lnTo>
                    <a:pt x="881" y="1120"/>
                  </a:lnTo>
                  <a:lnTo>
                    <a:pt x="855" y="1133"/>
                  </a:lnTo>
                  <a:lnTo>
                    <a:pt x="829" y="1145"/>
                  </a:lnTo>
                  <a:lnTo>
                    <a:pt x="802" y="1156"/>
                  </a:lnTo>
                  <a:lnTo>
                    <a:pt x="774" y="1165"/>
                  </a:lnTo>
                  <a:lnTo>
                    <a:pt x="746" y="1173"/>
                  </a:lnTo>
                  <a:lnTo>
                    <a:pt x="717" y="1180"/>
                  </a:lnTo>
                  <a:lnTo>
                    <a:pt x="688" y="1185"/>
                  </a:lnTo>
                  <a:lnTo>
                    <a:pt x="658" y="1189"/>
                  </a:lnTo>
                  <a:lnTo>
                    <a:pt x="627" y="1191"/>
                  </a:lnTo>
                  <a:lnTo>
                    <a:pt x="597" y="1192"/>
                  </a:lnTo>
                  <a:lnTo>
                    <a:pt x="566" y="1191"/>
                  </a:lnTo>
                  <a:lnTo>
                    <a:pt x="536" y="1189"/>
                  </a:lnTo>
                  <a:lnTo>
                    <a:pt x="506" y="1185"/>
                  </a:lnTo>
                  <a:lnTo>
                    <a:pt x="477" y="1180"/>
                  </a:lnTo>
                  <a:lnTo>
                    <a:pt x="448" y="1174"/>
                  </a:lnTo>
                  <a:lnTo>
                    <a:pt x="420" y="1166"/>
                  </a:lnTo>
                  <a:lnTo>
                    <a:pt x="392" y="1156"/>
                  </a:lnTo>
                  <a:lnTo>
                    <a:pt x="365" y="1145"/>
                  </a:lnTo>
                  <a:lnTo>
                    <a:pt x="338" y="1133"/>
                  </a:lnTo>
                  <a:lnTo>
                    <a:pt x="313" y="1120"/>
                  </a:lnTo>
                  <a:lnTo>
                    <a:pt x="288" y="1106"/>
                  </a:lnTo>
                  <a:lnTo>
                    <a:pt x="264" y="1090"/>
                  </a:lnTo>
                  <a:lnTo>
                    <a:pt x="240" y="1074"/>
                  </a:lnTo>
                  <a:lnTo>
                    <a:pt x="218" y="1056"/>
                  </a:lnTo>
                  <a:lnTo>
                    <a:pt x="196" y="1037"/>
                  </a:lnTo>
                  <a:lnTo>
                    <a:pt x="175" y="1018"/>
                  </a:lnTo>
                  <a:lnTo>
                    <a:pt x="156" y="997"/>
                  </a:lnTo>
                  <a:lnTo>
                    <a:pt x="137" y="975"/>
                  </a:lnTo>
                  <a:lnTo>
                    <a:pt x="119" y="953"/>
                  </a:lnTo>
                  <a:lnTo>
                    <a:pt x="102" y="929"/>
                  </a:lnTo>
                  <a:lnTo>
                    <a:pt x="87" y="905"/>
                  </a:lnTo>
                  <a:lnTo>
                    <a:pt x="73" y="880"/>
                  </a:lnTo>
                  <a:lnTo>
                    <a:pt x="59" y="855"/>
                  </a:lnTo>
                  <a:lnTo>
                    <a:pt x="47" y="828"/>
                  </a:lnTo>
                  <a:lnTo>
                    <a:pt x="37" y="801"/>
                  </a:lnTo>
                  <a:lnTo>
                    <a:pt x="27" y="774"/>
                  </a:lnTo>
                  <a:lnTo>
                    <a:pt x="19" y="745"/>
                  </a:lnTo>
                  <a:lnTo>
                    <a:pt x="13" y="716"/>
                  </a:lnTo>
                  <a:lnTo>
                    <a:pt x="7" y="687"/>
                  </a:lnTo>
                  <a:lnTo>
                    <a:pt x="4" y="657"/>
                  </a:lnTo>
                  <a:lnTo>
                    <a:pt x="1" y="627"/>
                  </a:lnTo>
                  <a:lnTo>
                    <a:pt x="0" y="596"/>
                  </a:lnTo>
                  <a:close/>
                  <a:moveTo>
                    <a:pt x="19" y="626"/>
                  </a:moveTo>
                  <a:lnTo>
                    <a:pt x="21" y="655"/>
                  </a:lnTo>
                  <a:lnTo>
                    <a:pt x="25" y="684"/>
                  </a:lnTo>
                  <a:lnTo>
                    <a:pt x="30" y="712"/>
                  </a:lnTo>
                  <a:lnTo>
                    <a:pt x="36" y="740"/>
                  </a:lnTo>
                  <a:lnTo>
                    <a:pt x="44" y="768"/>
                  </a:lnTo>
                  <a:lnTo>
                    <a:pt x="53" y="795"/>
                  </a:lnTo>
                  <a:lnTo>
                    <a:pt x="63" y="821"/>
                  </a:lnTo>
                  <a:lnTo>
                    <a:pt x="75" y="847"/>
                  </a:lnTo>
                  <a:lnTo>
                    <a:pt x="88" y="872"/>
                  </a:lnTo>
                  <a:lnTo>
                    <a:pt x="102" y="896"/>
                  </a:lnTo>
                  <a:lnTo>
                    <a:pt x="117" y="919"/>
                  </a:lnTo>
                  <a:lnTo>
                    <a:pt x="133" y="942"/>
                  </a:lnTo>
                  <a:lnTo>
                    <a:pt x="150" y="964"/>
                  </a:lnTo>
                  <a:lnTo>
                    <a:pt x="168" y="985"/>
                  </a:lnTo>
                  <a:lnTo>
                    <a:pt x="187" y="1005"/>
                  </a:lnTo>
                  <a:lnTo>
                    <a:pt x="208" y="1024"/>
                  </a:lnTo>
                  <a:lnTo>
                    <a:pt x="229" y="1042"/>
                  </a:lnTo>
                  <a:lnTo>
                    <a:pt x="250" y="1060"/>
                  </a:lnTo>
                  <a:lnTo>
                    <a:pt x="273" y="1076"/>
                  </a:lnTo>
                  <a:lnTo>
                    <a:pt x="296" y="1091"/>
                  </a:lnTo>
                  <a:lnTo>
                    <a:pt x="321" y="1105"/>
                  </a:lnTo>
                  <a:lnTo>
                    <a:pt x="346" y="1118"/>
                  </a:lnTo>
                  <a:lnTo>
                    <a:pt x="371" y="1129"/>
                  </a:lnTo>
                  <a:lnTo>
                    <a:pt x="398" y="1139"/>
                  </a:lnTo>
                  <a:lnTo>
                    <a:pt x="424" y="1149"/>
                  </a:lnTo>
                  <a:lnTo>
                    <a:pt x="452" y="1156"/>
                  </a:lnTo>
                  <a:lnTo>
                    <a:pt x="480" y="1163"/>
                  </a:lnTo>
                  <a:lnTo>
                    <a:pt x="508" y="1168"/>
                  </a:lnTo>
                  <a:lnTo>
                    <a:pt x="537" y="1172"/>
                  </a:lnTo>
                  <a:lnTo>
                    <a:pt x="567" y="1174"/>
                  </a:lnTo>
                  <a:lnTo>
                    <a:pt x="596" y="1175"/>
                  </a:lnTo>
                  <a:lnTo>
                    <a:pt x="626" y="1174"/>
                  </a:lnTo>
                  <a:lnTo>
                    <a:pt x="656" y="1172"/>
                  </a:lnTo>
                  <a:lnTo>
                    <a:pt x="685" y="1168"/>
                  </a:lnTo>
                  <a:lnTo>
                    <a:pt x="713" y="1163"/>
                  </a:lnTo>
                  <a:lnTo>
                    <a:pt x="741" y="1156"/>
                  </a:lnTo>
                  <a:lnTo>
                    <a:pt x="769" y="1149"/>
                  </a:lnTo>
                  <a:lnTo>
                    <a:pt x="795" y="1140"/>
                  </a:lnTo>
                  <a:lnTo>
                    <a:pt x="822" y="1129"/>
                  </a:lnTo>
                  <a:lnTo>
                    <a:pt x="847" y="1118"/>
                  </a:lnTo>
                  <a:lnTo>
                    <a:pt x="872" y="1105"/>
                  </a:lnTo>
                  <a:lnTo>
                    <a:pt x="896" y="1091"/>
                  </a:lnTo>
                  <a:lnTo>
                    <a:pt x="920" y="1076"/>
                  </a:lnTo>
                  <a:lnTo>
                    <a:pt x="943" y="1060"/>
                  </a:lnTo>
                  <a:lnTo>
                    <a:pt x="964" y="1043"/>
                  </a:lnTo>
                  <a:lnTo>
                    <a:pt x="986" y="1024"/>
                  </a:lnTo>
                  <a:lnTo>
                    <a:pt x="1006" y="1005"/>
                  </a:lnTo>
                  <a:lnTo>
                    <a:pt x="1025" y="985"/>
                  </a:lnTo>
                  <a:lnTo>
                    <a:pt x="1043" y="964"/>
                  </a:lnTo>
                  <a:lnTo>
                    <a:pt x="1060" y="942"/>
                  </a:lnTo>
                  <a:lnTo>
                    <a:pt x="1076" y="920"/>
                  </a:lnTo>
                  <a:lnTo>
                    <a:pt x="1092" y="896"/>
                  </a:lnTo>
                  <a:lnTo>
                    <a:pt x="1105" y="872"/>
                  </a:lnTo>
                  <a:lnTo>
                    <a:pt x="1118" y="847"/>
                  </a:lnTo>
                  <a:lnTo>
                    <a:pt x="1130" y="821"/>
                  </a:lnTo>
                  <a:lnTo>
                    <a:pt x="1140" y="795"/>
                  </a:lnTo>
                  <a:lnTo>
                    <a:pt x="1149" y="768"/>
                  </a:lnTo>
                  <a:lnTo>
                    <a:pt x="1157" y="741"/>
                  </a:lnTo>
                  <a:lnTo>
                    <a:pt x="1163" y="713"/>
                  </a:lnTo>
                  <a:lnTo>
                    <a:pt x="1169" y="684"/>
                  </a:lnTo>
                  <a:lnTo>
                    <a:pt x="1172" y="655"/>
                  </a:lnTo>
                  <a:lnTo>
                    <a:pt x="1174" y="626"/>
                  </a:lnTo>
                  <a:lnTo>
                    <a:pt x="1175" y="596"/>
                  </a:lnTo>
                  <a:lnTo>
                    <a:pt x="1174" y="567"/>
                  </a:lnTo>
                  <a:lnTo>
                    <a:pt x="1172" y="537"/>
                  </a:lnTo>
                  <a:lnTo>
                    <a:pt x="1169" y="508"/>
                  </a:lnTo>
                  <a:lnTo>
                    <a:pt x="1164" y="480"/>
                  </a:lnTo>
                  <a:lnTo>
                    <a:pt x="1157" y="452"/>
                  </a:lnTo>
                  <a:lnTo>
                    <a:pt x="1149" y="424"/>
                  </a:lnTo>
                  <a:lnTo>
                    <a:pt x="1140" y="397"/>
                  </a:lnTo>
                  <a:lnTo>
                    <a:pt x="1130" y="371"/>
                  </a:lnTo>
                  <a:lnTo>
                    <a:pt x="1118" y="345"/>
                  </a:lnTo>
                  <a:lnTo>
                    <a:pt x="1105" y="320"/>
                  </a:lnTo>
                  <a:lnTo>
                    <a:pt x="1092" y="296"/>
                  </a:lnTo>
                  <a:lnTo>
                    <a:pt x="1076" y="273"/>
                  </a:lnTo>
                  <a:lnTo>
                    <a:pt x="1060" y="250"/>
                  </a:lnTo>
                  <a:lnTo>
                    <a:pt x="1043" y="228"/>
                  </a:lnTo>
                  <a:lnTo>
                    <a:pt x="1025" y="207"/>
                  </a:lnTo>
                  <a:lnTo>
                    <a:pt x="1006" y="187"/>
                  </a:lnTo>
                  <a:lnTo>
                    <a:pt x="986" y="168"/>
                  </a:lnTo>
                  <a:lnTo>
                    <a:pt x="965" y="150"/>
                  </a:lnTo>
                  <a:lnTo>
                    <a:pt x="943" y="132"/>
                  </a:lnTo>
                  <a:lnTo>
                    <a:pt x="920" y="116"/>
                  </a:lnTo>
                  <a:lnTo>
                    <a:pt x="897" y="101"/>
                  </a:lnTo>
                  <a:lnTo>
                    <a:pt x="873" y="87"/>
                  </a:lnTo>
                  <a:lnTo>
                    <a:pt x="848" y="75"/>
                  </a:lnTo>
                  <a:lnTo>
                    <a:pt x="822" y="63"/>
                  </a:lnTo>
                  <a:lnTo>
                    <a:pt x="796" y="53"/>
                  </a:lnTo>
                  <a:lnTo>
                    <a:pt x="769" y="44"/>
                  </a:lnTo>
                  <a:lnTo>
                    <a:pt x="741" y="36"/>
                  </a:lnTo>
                  <a:lnTo>
                    <a:pt x="714" y="29"/>
                  </a:lnTo>
                  <a:lnTo>
                    <a:pt x="685" y="24"/>
                  </a:lnTo>
                  <a:lnTo>
                    <a:pt x="656" y="20"/>
                  </a:lnTo>
                  <a:lnTo>
                    <a:pt x="627" y="18"/>
                  </a:lnTo>
                  <a:lnTo>
                    <a:pt x="597" y="17"/>
                  </a:lnTo>
                  <a:lnTo>
                    <a:pt x="567" y="18"/>
                  </a:lnTo>
                  <a:lnTo>
                    <a:pt x="538" y="20"/>
                  </a:lnTo>
                  <a:lnTo>
                    <a:pt x="509" y="24"/>
                  </a:lnTo>
                  <a:lnTo>
                    <a:pt x="480" y="29"/>
                  </a:lnTo>
                  <a:lnTo>
                    <a:pt x="452" y="35"/>
                  </a:lnTo>
                  <a:lnTo>
                    <a:pt x="425" y="43"/>
                  </a:lnTo>
                  <a:lnTo>
                    <a:pt x="398" y="52"/>
                  </a:lnTo>
                  <a:lnTo>
                    <a:pt x="372" y="63"/>
                  </a:lnTo>
                  <a:lnTo>
                    <a:pt x="346" y="74"/>
                  </a:lnTo>
                  <a:lnTo>
                    <a:pt x="321" y="87"/>
                  </a:lnTo>
                  <a:lnTo>
                    <a:pt x="297" y="101"/>
                  </a:lnTo>
                  <a:lnTo>
                    <a:pt x="273" y="116"/>
                  </a:lnTo>
                  <a:lnTo>
                    <a:pt x="251" y="132"/>
                  </a:lnTo>
                  <a:lnTo>
                    <a:pt x="229" y="149"/>
                  </a:lnTo>
                  <a:lnTo>
                    <a:pt x="208" y="168"/>
                  </a:lnTo>
                  <a:lnTo>
                    <a:pt x="188" y="187"/>
                  </a:lnTo>
                  <a:lnTo>
                    <a:pt x="169" y="207"/>
                  </a:lnTo>
                  <a:lnTo>
                    <a:pt x="150" y="228"/>
                  </a:lnTo>
                  <a:lnTo>
                    <a:pt x="133" y="250"/>
                  </a:lnTo>
                  <a:lnTo>
                    <a:pt x="117" y="272"/>
                  </a:lnTo>
                  <a:lnTo>
                    <a:pt x="102" y="296"/>
                  </a:lnTo>
                  <a:lnTo>
                    <a:pt x="88" y="320"/>
                  </a:lnTo>
                  <a:lnTo>
                    <a:pt x="75" y="345"/>
                  </a:lnTo>
                  <a:lnTo>
                    <a:pt x="64" y="371"/>
                  </a:lnTo>
                  <a:lnTo>
                    <a:pt x="53" y="397"/>
                  </a:lnTo>
                  <a:lnTo>
                    <a:pt x="44" y="424"/>
                  </a:lnTo>
                  <a:lnTo>
                    <a:pt x="36" y="451"/>
                  </a:lnTo>
                  <a:lnTo>
                    <a:pt x="30" y="479"/>
                  </a:lnTo>
                  <a:lnTo>
                    <a:pt x="25" y="508"/>
                  </a:lnTo>
                  <a:lnTo>
                    <a:pt x="21" y="537"/>
                  </a:lnTo>
                  <a:lnTo>
                    <a:pt x="19" y="566"/>
                  </a:lnTo>
                  <a:lnTo>
                    <a:pt x="18" y="596"/>
                  </a:lnTo>
                  <a:lnTo>
                    <a:pt x="19" y="626"/>
                  </a:lnTo>
                  <a:close/>
                </a:path>
              </a:pathLst>
            </a:custGeom>
            <a:solidFill>
              <a:srgbClr val="000000"/>
            </a:solidFill>
            <a:ln w="0" cap="flat">
              <a:solidFill>
                <a:srgbClr val="000000"/>
              </a:solidFill>
              <a:prstDash val="solid"/>
              <a:round/>
              <a:headEnd/>
              <a:tailEnd/>
            </a:ln>
          </p:spPr>
          <p:txBody>
            <a:bodyPr/>
            <a:lstStyle/>
            <a:p>
              <a:endParaRPr lang="en-GB"/>
            </a:p>
          </p:txBody>
        </p:sp>
        <p:sp>
          <p:nvSpPr>
            <p:cNvPr id="11314" name="Rectangle 86"/>
            <p:cNvSpPr>
              <a:spLocks noChangeArrowheads="1"/>
            </p:cNvSpPr>
            <p:nvPr/>
          </p:nvSpPr>
          <p:spPr bwMode="auto">
            <a:xfrm>
              <a:off x="2023" y="2688"/>
              <a:ext cx="444"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1400" b="1">
                  <a:solidFill>
                    <a:srgbClr val="000000"/>
                  </a:solidFill>
                  <a:latin typeface="Lucida Sans Unicode" pitchFamily="34" charset="0"/>
                </a:rPr>
                <a:t>Staff</a:t>
              </a:r>
              <a:r>
                <a:rPr lang="en-US" sz="1300">
                  <a:solidFill>
                    <a:srgbClr val="000000"/>
                  </a:solidFill>
                  <a:latin typeface="Cambria" pitchFamily="18" charset="0"/>
                </a:rPr>
                <a:t> </a:t>
              </a:r>
              <a:endParaRPr lang="en-US">
                <a:solidFill>
                  <a:srgbClr val="000000"/>
                </a:solidFill>
              </a:endParaRPr>
            </a:p>
          </p:txBody>
        </p:sp>
        <p:sp>
          <p:nvSpPr>
            <p:cNvPr id="11315" name="Rectangle 87"/>
            <p:cNvSpPr>
              <a:spLocks noChangeArrowheads="1"/>
            </p:cNvSpPr>
            <p:nvPr/>
          </p:nvSpPr>
          <p:spPr bwMode="auto">
            <a:xfrm>
              <a:off x="1950" y="2828"/>
              <a:ext cx="0"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solidFill>
                  <a:srgbClr val="000000"/>
                </a:solidFill>
              </a:endParaRPr>
            </a:p>
          </p:txBody>
        </p:sp>
      </p:grpSp>
      <p:sp>
        <p:nvSpPr>
          <p:cNvPr id="11268" name="TextBox 2"/>
          <p:cNvSpPr txBox="1">
            <a:spLocks noChangeArrowheads="1"/>
          </p:cNvSpPr>
          <p:nvPr/>
        </p:nvSpPr>
        <p:spPr bwMode="auto">
          <a:xfrm>
            <a:off x="3228975" y="6126163"/>
            <a:ext cx="56340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200">
                <a:solidFill>
                  <a:srgbClr val="000000"/>
                </a:solidFill>
                <a:latin typeface="Lucida Sans Unicode" pitchFamily="34" charset="0"/>
              </a:rPr>
              <a:t>Informed by the work of Schulz et al (2002) &amp; Gerrish et al. (2007)</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95425"/>
            <a:ext cx="8229600" cy="4525963"/>
          </a:xfrm>
        </p:spPr>
        <p:txBody>
          <a:bodyPr>
            <a:normAutofit/>
          </a:bodyPr>
          <a:lstStyle/>
          <a:p>
            <a:pPr marL="365760" indent="-256032" eaLnBrk="1" fontAlgn="auto" hangingPunct="1">
              <a:spcAft>
                <a:spcPts val="0"/>
              </a:spcAft>
              <a:buFont typeface="Wingdings 3"/>
              <a:buChar char=""/>
              <a:defRPr/>
            </a:pPr>
            <a:r>
              <a:rPr lang="en-GB" sz="2400" dirty="0" smtClean="0">
                <a:latin typeface="+mj-lt"/>
              </a:rPr>
              <a:t>Physical &amp; psychological wellbeing</a:t>
            </a:r>
          </a:p>
          <a:p>
            <a:pPr marL="365760" indent="-256032" eaLnBrk="1" fontAlgn="auto" hangingPunct="1">
              <a:spcAft>
                <a:spcPts val="0"/>
              </a:spcAft>
              <a:buFont typeface="Wingdings 3"/>
              <a:buChar char=""/>
              <a:defRPr/>
            </a:pPr>
            <a:r>
              <a:rPr lang="en-GB" sz="1800" i="1" dirty="0">
                <a:latin typeface="+mj-lt"/>
              </a:rPr>
              <a:t>Well, I'm less frightened when things happen because I </a:t>
            </a:r>
            <a:r>
              <a:rPr lang="en-GB" sz="1800" i="1" dirty="0" smtClean="0">
                <a:latin typeface="+mj-lt"/>
              </a:rPr>
              <a:t>now </a:t>
            </a:r>
            <a:r>
              <a:rPr lang="en-GB" sz="1800" i="1" dirty="0">
                <a:latin typeface="+mj-lt"/>
              </a:rPr>
              <a:t>now this is the kind of path it will go down.  It'll be a deteriorating path, and it is! </a:t>
            </a:r>
            <a:endParaRPr lang="en-GB" sz="1800" i="1" dirty="0" smtClean="0">
              <a:latin typeface="+mj-lt"/>
            </a:endParaRPr>
          </a:p>
          <a:p>
            <a:pPr marL="365760" indent="-256032" eaLnBrk="1" fontAlgn="auto" hangingPunct="1">
              <a:spcAft>
                <a:spcPts val="0"/>
              </a:spcAft>
              <a:buFont typeface="Wingdings 3"/>
              <a:buChar char=""/>
              <a:defRPr/>
            </a:pPr>
            <a:endParaRPr lang="en-GB" sz="1800" i="1" dirty="0" smtClean="0">
              <a:latin typeface="+mj-lt"/>
            </a:endParaRPr>
          </a:p>
          <a:p>
            <a:pPr marL="365760" indent="-256032" eaLnBrk="1" fontAlgn="auto" hangingPunct="1">
              <a:spcAft>
                <a:spcPts val="0"/>
              </a:spcAft>
              <a:buFont typeface="Wingdings 3"/>
              <a:buNone/>
              <a:defRPr/>
            </a:pPr>
            <a:endParaRPr lang="en-GB" sz="1800" i="1" dirty="0">
              <a:latin typeface="+mj-lt"/>
            </a:endParaRPr>
          </a:p>
          <a:p>
            <a:pPr marL="365760" indent="-256032" eaLnBrk="1" fontAlgn="auto" hangingPunct="1">
              <a:spcAft>
                <a:spcPts val="0"/>
              </a:spcAft>
              <a:buFont typeface="Wingdings 3"/>
              <a:buChar char=""/>
              <a:defRPr/>
            </a:pPr>
            <a:r>
              <a:rPr lang="en-GB" sz="2400" dirty="0" smtClean="0">
                <a:latin typeface="+mj-lt"/>
              </a:rPr>
              <a:t>Quality of life &amp; social wellbeing</a:t>
            </a:r>
          </a:p>
          <a:p>
            <a:pPr marL="365760" indent="-256032" eaLnBrk="1" fontAlgn="auto" hangingPunct="1">
              <a:spcAft>
                <a:spcPts val="0"/>
              </a:spcAft>
              <a:buFont typeface="Wingdings 3"/>
              <a:buChar char=""/>
              <a:defRPr/>
            </a:pPr>
            <a:r>
              <a:rPr lang="en-GB" sz="1800" i="1" dirty="0">
                <a:latin typeface="+mj-lt"/>
              </a:rPr>
              <a:t>There could be other things as well - psychological, social, can they work, are we re-enabling them to get back to work. It moves away from a medical model to a social model of medicine.  And I’d expect nurse consultants to be embracing that social model. </a:t>
            </a:r>
          </a:p>
        </p:txBody>
      </p:sp>
      <p:sp>
        <p:nvSpPr>
          <p:cNvPr id="2" name="Title 1"/>
          <p:cNvSpPr>
            <a:spLocks noGrp="1"/>
          </p:cNvSpPr>
          <p:nvPr>
            <p:ph type="title"/>
          </p:nvPr>
        </p:nvSpPr>
        <p:spPr/>
        <p:txBody>
          <a:bodyPr/>
          <a:lstStyle/>
          <a:p>
            <a:pPr eaLnBrk="1" fontAlgn="auto" hangingPunct="1">
              <a:spcAft>
                <a:spcPts val="0"/>
              </a:spcAft>
              <a:defRPr/>
            </a:pPr>
            <a:r>
              <a:rPr lang="en-GB" sz="4000" dirty="0" smtClean="0">
                <a:solidFill>
                  <a:schemeClr val="tx1"/>
                </a:solidFill>
                <a:effectLst/>
              </a:rPr>
              <a:t>Impact on patients</a:t>
            </a:r>
            <a:endParaRPr lang="en-GB" sz="4000" dirty="0">
              <a:solidFill>
                <a:schemeClr val="tx1"/>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r>
              <a:rPr lang="en-GB" sz="2400" smtClean="0"/>
              <a:t>Patient behaviour</a:t>
            </a:r>
          </a:p>
          <a:p>
            <a:pPr eaLnBrk="1" hangingPunct="1"/>
            <a:r>
              <a:rPr lang="en-GB" sz="1800" smtClean="0"/>
              <a:t> e.g. breastfeeding rates, concordance with treatment</a:t>
            </a:r>
          </a:p>
          <a:p>
            <a:pPr eaLnBrk="1" hangingPunct="1">
              <a:buFont typeface="Wingdings 3" pitchFamily="18" charset="2"/>
              <a:buNone/>
            </a:pPr>
            <a:endParaRPr lang="en-GB" sz="1800" smtClean="0"/>
          </a:p>
          <a:p>
            <a:pPr eaLnBrk="1" hangingPunct="1"/>
            <a:endParaRPr lang="en-GB" sz="1800" smtClean="0"/>
          </a:p>
          <a:p>
            <a:pPr eaLnBrk="1" hangingPunct="1"/>
            <a:r>
              <a:rPr lang="en-GB" sz="2400" smtClean="0"/>
              <a:t>Experience of healthcare</a:t>
            </a:r>
          </a:p>
          <a:p>
            <a:pPr eaLnBrk="1" hangingPunct="1"/>
            <a:r>
              <a:rPr lang="en-GB" sz="1800" i="1" smtClean="0"/>
              <a:t>I just think the patients have a degree of confidence in (NC), they feel that there is a drop-in service, they can ring up and they can ask to see her and they can make appointments. (NC) can assess what the patients’ needs are and say ‘I need to do an assessment, I need to do some counselling so I’ll see six patients, and they’ll have 40 minute slots’. It means that the service that she gives to the patients matches their needs. </a:t>
            </a:r>
            <a:endParaRPr lang="en-GB" sz="1800" smtClean="0"/>
          </a:p>
        </p:txBody>
      </p:sp>
      <p:sp>
        <p:nvSpPr>
          <p:cNvPr id="3" name="Title 2"/>
          <p:cNvSpPr>
            <a:spLocks noGrp="1"/>
          </p:cNvSpPr>
          <p:nvPr>
            <p:ph type="title"/>
          </p:nvPr>
        </p:nvSpPr>
        <p:spPr/>
        <p:txBody>
          <a:bodyPr/>
          <a:lstStyle/>
          <a:p>
            <a:pPr eaLnBrk="1" fontAlgn="auto" hangingPunct="1">
              <a:spcAft>
                <a:spcPts val="0"/>
              </a:spcAft>
              <a:defRPr/>
            </a:pPr>
            <a:r>
              <a:rPr lang="en-GB" sz="4000" dirty="0" smtClean="0">
                <a:solidFill>
                  <a:schemeClr val="tx1"/>
                </a:solidFill>
                <a:effectLst/>
              </a:rPr>
              <a:t>Impact on patients cont.</a:t>
            </a:r>
            <a:endParaRPr lang="en-GB" sz="4000" dirty="0">
              <a:solidFill>
                <a:schemeClr val="tx1"/>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 calcmode="lin" valueType="num">
                                      <p:cBhvr additive="base">
                                        <p:cTn id="17"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
                                            <p:txEl>
                                              <p:pRg st="4" end="4"/>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 calcmode="lin" valueType="num">
                                      <p:cBhvr additive="base">
                                        <p:cTn id="21"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0" indent="-256032" eaLnBrk="1" fontAlgn="auto" hangingPunct="1">
              <a:spcAft>
                <a:spcPts val="0"/>
              </a:spcAft>
              <a:buFont typeface="Wingdings 3"/>
              <a:buChar char=""/>
              <a:defRPr/>
            </a:pPr>
            <a:r>
              <a:rPr lang="en-GB" sz="2400" dirty="0" smtClean="0"/>
              <a:t>Competence</a:t>
            </a:r>
          </a:p>
          <a:p>
            <a:pPr marL="365760" indent="-256032" eaLnBrk="1" fontAlgn="auto" hangingPunct="1">
              <a:spcAft>
                <a:spcPts val="0"/>
              </a:spcAft>
              <a:buFont typeface="Wingdings 3"/>
              <a:buChar char=""/>
              <a:defRPr/>
            </a:pPr>
            <a:r>
              <a:rPr lang="en-GB" sz="1800" i="1" dirty="0" smtClean="0"/>
              <a:t>The </a:t>
            </a:r>
            <a:r>
              <a:rPr lang="en-GB" sz="1800" i="1" dirty="0"/>
              <a:t>majority of my training would be with nurses, to up skill the nursing workforce. They're not replacing the junior medical staff, they're working with them, and often they actually teach the junior medical </a:t>
            </a:r>
            <a:r>
              <a:rPr lang="en-GB" sz="1800" i="1" dirty="0" smtClean="0"/>
              <a:t>staff</a:t>
            </a:r>
          </a:p>
          <a:p>
            <a:pPr marL="365760" indent="-256032" eaLnBrk="1" fontAlgn="auto" hangingPunct="1">
              <a:spcAft>
                <a:spcPts val="0"/>
              </a:spcAft>
              <a:buFont typeface="Wingdings 3"/>
              <a:buChar char=""/>
              <a:defRPr/>
            </a:pPr>
            <a:endParaRPr lang="en-GB" sz="1800" i="1" dirty="0" smtClean="0"/>
          </a:p>
          <a:p>
            <a:pPr marL="365760" indent="-256032" eaLnBrk="1" fontAlgn="auto" hangingPunct="1">
              <a:spcAft>
                <a:spcPts val="0"/>
              </a:spcAft>
              <a:buFont typeface="Wingdings 3"/>
              <a:buChar char=""/>
              <a:defRPr/>
            </a:pPr>
            <a:r>
              <a:rPr lang="en-GB" sz="2400" dirty="0" smtClean="0"/>
              <a:t>Quality </a:t>
            </a:r>
            <a:r>
              <a:rPr lang="en-GB" sz="2400" dirty="0"/>
              <a:t>of working </a:t>
            </a:r>
            <a:r>
              <a:rPr lang="en-GB" sz="2400" dirty="0" smtClean="0"/>
              <a:t>life</a:t>
            </a:r>
          </a:p>
          <a:p>
            <a:pPr marL="365760" indent="-256032" eaLnBrk="1" fontAlgn="auto" hangingPunct="1">
              <a:spcAft>
                <a:spcPts val="0"/>
              </a:spcAft>
              <a:buFont typeface="Wingdings 3"/>
              <a:buChar char=""/>
              <a:defRPr/>
            </a:pPr>
            <a:r>
              <a:rPr lang="en-GB" sz="1800" i="1" dirty="0" smtClean="0"/>
              <a:t>She </a:t>
            </a:r>
            <a:r>
              <a:rPr lang="en-GB" sz="1800" i="1" dirty="0"/>
              <a:t>(NC) recognises attributes or experience that people have that they might not be putting their hand up and running forward to do, but actually with the right support are really good at undertaking, so she has a good take on all of us within the team and she just guides us in the direction that is going to benefit our clients but she also gives us areas to stretch our wings.</a:t>
            </a:r>
            <a:endParaRPr lang="en-GB" sz="1800" dirty="0"/>
          </a:p>
          <a:p>
            <a:pPr marL="109728" indent="0" eaLnBrk="1" fontAlgn="auto" hangingPunct="1">
              <a:spcAft>
                <a:spcPts val="0"/>
              </a:spcAft>
              <a:buFont typeface="Wingdings 3"/>
              <a:buNone/>
              <a:defRPr/>
            </a:pPr>
            <a:endParaRPr lang="en-GB" sz="1800" dirty="0" smtClean="0"/>
          </a:p>
        </p:txBody>
      </p:sp>
      <p:sp>
        <p:nvSpPr>
          <p:cNvPr id="2" name="Title 1"/>
          <p:cNvSpPr>
            <a:spLocks noGrp="1"/>
          </p:cNvSpPr>
          <p:nvPr>
            <p:ph type="title"/>
          </p:nvPr>
        </p:nvSpPr>
        <p:spPr/>
        <p:txBody>
          <a:bodyPr/>
          <a:lstStyle/>
          <a:p>
            <a:pPr eaLnBrk="1" fontAlgn="auto" hangingPunct="1">
              <a:spcAft>
                <a:spcPts val="0"/>
              </a:spcAft>
              <a:defRPr/>
            </a:pPr>
            <a:r>
              <a:rPr lang="en-GB" sz="4000" dirty="0" smtClean="0">
                <a:solidFill>
                  <a:schemeClr val="tx1"/>
                </a:solidFill>
                <a:effectLst/>
              </a:rPr>
              <a:t>Impact on staff</a:t>
            </a:r>
            <a:endParaRPr lang="en-GB" sz="4000" dirty="0">
              <a:solidFill>
                <a:schemeClr val="tx1"/>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229600" cy="4611687"/>
          </a:xfrm>
        </p:spPr>
        <p:txBody>
          <a:bodyPr>
            <a:normAutofit fontScale="70000" lnSpcReduction="20000"/>
          </a:bodyPr>
          <a:lstStyle/>
          <a:p>
            <a:pPr marL="365760" indent="-256032" eaLnBrk="1" fontAlgn="auto" hangingPunct="1">
              <a:lnSpc>
                <a:spcPct val="120000"/>
              </a:lnSpc>
              <a:spcAft>
                <a:spcPts val="0"/>
              </a:spcAft>
              <a:buFont typeface="Wingdings 3"/>
              <a:buChar char=""/>
              <a:defRPr/>
            </a:pPr>
            <a:r>
              <a:rPr lang="en-GB" sz="3400" dirty="0"/>
              <a:t>Work distribution/workload</a:t>
            </a:r>
          </a:p>
          <a:p>
            <a:pPr marL="365760" indent="-256032" eaLnBrk="1" fontAlgn="auto" hangingPunct="1">
              <a:lnSpc>
                <a:spcPct val="120000"/>
              </a:lnSpc>
              <a:spcAft>
                <a:spcPts val="0"/>
              </a:spcAft>
              <a:buFont typeface="Wingdings 3"/>
              <a:buChar char=""/>
              <a:defRPr/>
            </a:pPr>
            <a:r>
              <a:rPr lang="en-GB" sz="2600" i="1" dirty="0"/>
              <a:t>The swallowing work is the speech therapist’s role, but we don’t do the screening of patients anymore…We were inundated with the swallowing work at the expense of the communication work, so we’ve developed, together with (NC), having the nurses come on our swallowing course</a:t>
            </a:r>
            <a:r>
              <a:rPr lang="en-GB" sz="2600" i="1" dirty="0" smtClean="0"/>
              <a:t>.</a:t>
            </a:r>
          </a:p>
          <a:p>
            <a:pPr marL="365760" indent="-256032" eaLnBrk="1" fontAlgn="auto" hangingPunct="1">
              <a:lnSpc>
                <a:spcPct val="120000"/>
              </a:lnSpc>
              <a:spcAft>
                <a:spcPts val="0"/>
              </a:spcAft>
              <a:buFont typeface="Wingdings 3"/>
              <a:buChar char=""/>
              <a:defRPr/>
            </a:pPr>
            <a:endParaRPr lang="en-GB" sz="2200" i="1" dirty="0"/>
          </a:p>
          <a:p>
            <a:pPr marL="365760" indent="-256032" eaLnBrk="1" fontAlgn="auto" hangingPunct="1">
              <a:lnSpc>
                <a:spcPct val="120000"/>
              </a:lnSpc>
              <a:spcAft>
                <a:spcPts val="0"/>
              </a:spcAft>
              <a:buFont typeface="Wingdings 3"/>
              <a:buChar char=""/>
              <a:defRPr/>
            </a:pPr>
            <a:r>
              <a:rPr lang="en-GB" sz="3400" dirty="0"/>
              <a:t>Team working</a:t>
            </a:r>
          </a:p>
          <a:p>
            <a:pPr marL="365760" indent="-256032" eaLnBrk="1" fontAlgn="auto" hangingPunct="1">
              <a:lnSpc>
                <a:spcPct val="120000"/>
              </a:lnSpc>
              <a:spcAft>
                <a:spcPts val="0"/>
              </a:spcAft>
              <a:buFont typeface="Wingdings 3"/>
              <a:buChar char=""/>
              <a:defRPr/>
            </a:pPr>
            <a:r>
              <a:rPr lang="en-GB" sz="2600" i="1" dirty="0"/>
              <a:t>She's been able to harness the skills of the allied health professionals. She's had one foot in their camp.  And she's been able to show that these people (allied health professionals) will benefit the nursing staff and they'll benefit the medical staff. Now the dietician is so busy because the (medical) consultants will always come to her, they won't make the decision on their own anymore, they want the knowledge of the dietician</a:t>
            </a:r>
          </a:p>
          <a:p>
            <a:pPr marL="365760" indent="-256032" eaLnBrk="1" fontAlgn="auto" hangingPunct="1">
              <a:spcAft>
                <a:spcPts val="0"/>
              </a:spcAft>
              <a:buFont typeface="Wingdings 3"/>
              <a:buChar char=""/>
              <a:defRPr/>
            </a:pPr>
            <a:endParaRPr lang="en-GB" dirty="0"/>
          </a:p>
        </p:txBody>
      </p:sp>
      <p:sp>
        <p:nvSpPr>
          <p:cNvPr id="3" name="Title 2"/>
          <p:cNvSpPr>
            <a:spLocks noGrp="1"/>
          </p:cNvSpPr>
          <p:nvPr>
            <p:ph type="title"/>
          </p:nvPr>
        </p:nvSpPr>
        <p:spPr/>
        <p:txBody>
          <a:bodyPr/>
          <a:lstStyle/>
          <a:p>
            <a:pPr eaLnBrk="1" fontAlgn="auto" hangingPunct="1">
              <a:spcAft>
                <a:spcPts val="0"/>
              </a:spcAft>
              <a:defRPr/>
            </a:pPr>
            <a:r>
              <a:rPr lang="en-GB" sz="4000" dirty="0" smtClean="0">
                <a:effectLst/>
              </a:rPr>
              <a:t>Impact on staff cont.</a:t>
            </a:r>
            <a:endParaRPr lang="en-GB" sz="4000"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additive="base">
                                        <p:cTn id="17"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
                                            <p:txEl>
                                              <p:pRg st="3" end="3"/>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additive="base">
                                        <p:cTn id="21"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365760" indent="-256032" eaLnBrk="1" fontAlgn="auto" hangingPunct="1">
              <a:spcAft>
                <a:spcPts val="0"/>
              </a:spcAft>
              <a:buFont typeface="Wingdings 3"/>
              <a:buChar char=""/>
              <a:defRPr/>
            </a:pPr>
            <a:r>
              <a:rPr lang="en-GB" sz="2400" dirty="0" smtClean="0">
                <a:latin typeface="+mj-lt"/>
              </a:rPr>
              <a:t>Organisational priorities and targets </a:t>
            </a:r>
          </a:p>
          <a:p>
            <a:pPr marL="365760" indent="-256032" eaLnBrk="1" fontAlgn="auto" hangingPunct="1">
              <a:spcAft>
                <a:spcPts val="0"/>
              </a:spcAft>
              <a:buFont typeface="Wingdings 3"/>
              <a:buChar char=""/>
              <a:defRPr/>
            </a:pPr>
            <a:r>
              <a:rPr lang="en-GB" sz="1700" dirty="0" smtClean="0">
                <a:latin typeface="+mj-lt"/>
              </a:rPr>
              <a:t>e.g. waiting times, length of stay, preventing admissions/readmissions</a:t>
            </a:r>
          </a:p>
          <a:p>
            <a:pPr marL="365760" indent="-256032" eaLnBrk="1" fontAlgn="auto" hangingPunct="1">
              <a:spcAft>
                <a:spcPts val="0"/>
              </a:spcAft>
              <a:buFont typeface="Wingdings 3"/>
              <a:buChar char=""/>
              <a:defRPr/>
            </a:pPr>
            <a:endParaRPr lang="en-GB" sz="1800" dirty="0" smtClean="0">
              <a:latin typeface="+mj-lt"/>
            </a:endParaRPr>
          </a:p>
          <a:p>
            <a:pPr marL="365760" indent="-256032" eaLnBrk="1" fontAlgn="auto" hangingPunct="1">
              <a:spcAft>
                <a:spcPts val="0"/>
              </a:spcAft>
              <a:buFont typeface="Wingdings 3"/>
              <a:buChar char=""/>
              <a:defRPr/>
            </a:pPr>
            <a:r>
              <a:rPr lang="en-GB" sz="2400" dirty="0" smtClean="0">
                <a:latin typeface="+mj-lt"/>
              </a:rPr>
              <a:t>Development of policy</a:t>
            </a:r>
          </a:p>
          <a:p>
            <a:pPr marL="365760" indent="-256032" eaLnBrk="1" fontAlgn="auto" hangingPunct="1">
              <a:spcAft>
                <a:spcPts val="0"/>
              </a:spcAft>
              <a:buFont typeface="Wingdings 3"/>
              <a:buChar char=""/>
              <a:defRPr/>
            </a:pPr>
            <a:r>
              <a:rPr lang="en-GB" sz="1800" i="1" dirty="0">
                <a:latin typeface="+mj-lt"/>
              </a:rPr>
              <a:t>We developed that whole </a:t>
            </a:r>
            <a:r>
              <a:rPr lang="en-GB" sz="1800" i="1" dirty="0" smtClean="0">
                <a:latin typeface="+mj-lt"/>
              </a:rPr>
              <a:t>policy, </a:t>
            </a:r>
            <a:r>
              <a:rPr lang="en-GB" sz="1800" i="1" dirty="0">
                <a:latin typeface="+mj-lt"/>
              </a:rPr>
              <a:t>which meant that we didn’t have to seek individual </a:t>
            </a:r>
            <a:r>
              <a:rPr lang="en-GB" sz="1800" i="1" dirty="0" smtClean="0">
                <a:latin typeface="+mj-lt"/>
              </a:rPr>
              <a:t>approval. </a:t>
            </a:r>
            <a:r>
              <a:rPr lang="en-GB" sz="1800" i="1" dirty="0">
                <a:latin typeface="+mj-lt"/>
              </a:rPr>
              <a:t>In the </a:t>
            </a:r>
            <a:r>
              <a:rPr lang="en-GB" sz="1800" i="1" dirty="0" smtClean="0">
                <a:latin typeface="+mj-lt"/>
              </a:rPr>
              <a:t>past…we’ve </a:t>
            </a:r>
            <a:r>
              <a:rPr lang="en-GB" sz="1800" i="1" dirty="0">
                <a:latin typeface="+mj-lt"/>
              </a:rPr>
              <a:t>pleaded for funding. But this made such a difference, </a:t>
            </a:r>
            <a:r>
              <a:rPr lang="en-GB" sz="1800" i="1" dirty="0" smtClean="0">
                <a:latin typeface="+mj-lt"/>
              </a:rPr>
              <a:t>and what </a:t>
            </a:r>
            <a:r>
              <a:rPr lang="en-GB" sz="1800" i="1" dirty="0">
                <a:latin typeface="+mj-lt"/>
              </a:rPr>
              <a:t>happened with that regional policy was, they adopted it for a national one. </a:t>
            </a:r>
            <a:endParaRPr lang="en-GB" sz="1800" i="1" dirty="0" smtClean="0">
              <a:latin typeface="+mj-lt"/>
            </a:endParaRPr>
          </a:p>
          <a:p>
            <a:pPr marL="365760" indent="-256032" eaLnBrk="1" fontAlgn="auto" hangingPunct="1">
              <a:spcAft>
                <a:spcPts val="0"/>
              </a:spcAft>
              <a:buFont typeface="Wingdings 3"/>
              <a:buChar char=""/>
              <a:defRPr/>
            </a:pPr>
            <a:endParaRPr lang="en-GB" sz="1900" dirty="0" smtClean="0">
              <a:latin typeface="+mj-lt"/>
            </a:endParaRPr>
          </a:p>
          <a:p>
            <a:pPr marL="365760" indent="-256032" eaLnBrk="1" fontAlgn="auto" hangingPunct="1">
              <a:spcAft>
                <a:spcPts val="0"/>
              </a:spcAft>
              <a:buFont typeface="Wingdings 3"/>
              <a:buChar char=""/>
              <a:defRPr/>
            </a:pPr>
            <a:r>
              <a:rPr lang="en-GB" sz="2400" dirty="0" smtClean="0">
                <a:latin typeface="+mj-lt"/>
              </a:rPr>
              <a:t>Generation of new knowledge</a:t>
            </a:r>
          </a:p>
          <a:p>
            <a:pPr marL="365760" indent="-256032" eaLnBrk="1" fontAlgn="auto" hangingPunct="1">
              <a:spcAft>
                <a:spcPts val="0"/>
              </a:spcAft>
              <a:buFont typeface="Wingdings 3"/>
              <a:buChar char=""/>
              <a:defRPr/>
            </a:pPr>
            <a:r>
              <a:rPr lang="en-GB" sz="1800" i="1" dirty="0">
                <a:latin typeface="+mj-lt"/>
              </a:rPr>
              <a:t>I think for a nurse consultant, it’s about more than doing research, but actually making sure that research happens, knowing what research is out there, knowing what the evidence base is and making sure that you transfer that into practice and making it a stronger research culture</a:t>
            </a:r>
            <a:r>
              <a:rPr lang="en-GB" sz="1800" i="1" dirty="0" smtClean="0">
                <a:latin typeface="+mj-lt"/>
              </a:rPr>
              <a:t>.</a:t>
            </a:r>
            <a:endParaRPr lang="en-GB" sz="1800" dirty="0" smtClean="0">
              <a:latin typeface="+mj-lt"/>
            </a:endParaRPr>
          </a:p>
          <a:p>
            <a:pPr marL="365760" indent="-256032" eaLnBrk="1" fontAlgn="auto" hangingPunct="1">
              <a:spcAft>
                <a:spcPts val="0"/>
              </a:spcAft>
              <a:buFont typeface="Wingdings 3"/>
              <a:buChar char=""/>
              <a:defRPr/>
            </a:pPr>
            <a:endParaRPr lang="en-GB" dirty="0">
              <a:latin typeface="Cambria" pitchFamily="18" charset="0"/>
            </a:endParaRPr>
          </a:p>
        </p:txBody>
      </p:sp>
      <p:sp>
        <p:nvSpPr>
          <p:cNvPr id="2" name="Title 1"/>
          <p:cNvSpPr>
            <a:spLocks noGrp="1"/>
          </p:cNvSpPr>
          <p:nvPr>
            <p:ph type="title"/>
          </p:nvPr>
        </p:nvSpPr>
        <p:spPr/>
        <p:txBody>
          <a:bodyPr/>
          <a:lstStyle/>
          <a:p>
            <a:pPr eaLnBrk="1" fontAlgn="auto" hangingPunct="1">
              <a:spcAft>
                <a:spcPts val="0"/>
              </a:spcAft>
              <a:defRPr/>
            </a:pPr>
            <a:r>
              <a:rPr lang="en-GB" sz="4000" dirty="0" smtClean="0">
                <a:solidFill>
                  <a:schemeClr val="tx1"/>
                </a:solidFill>
                <a:effectLst/>
              </a:rPr>
              <a:t>Impact on the organisation</a:t>
            </a:r>
            <a:endParaRPr lang="en-GB" sz="4000" dirty="0">
              <a:solidFill>
                <a:schemeClr val="tx1"/>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908720"/>
            <a:ext cx="7772400" cy="1829761"/>
          </a:xfrm>
        </p:spPr>
        <p:txBody>
          <a:bodyPr/>
          <a:lstStyle/>
          <a:p>
            <a:pPr algn="l" eaLnBrk="1" fontAlgn="auto" hangingPunct="1">
              <a:spcAft>
                <a:spcPts val="0"/>
              </a:spcAft>
              <a:defRPr/>
            </a:pPr>
            <a:r>
              <a:rPr lang="en-GB" sz="3200" dirty="0" smtClean="0">
                <a:solidFill>
                  <a:schemeClr val="tx1"/>
                </a:solidFill>
                <a:effectLst/>
              </a:rPr>
              <a:t>Practicalities of capturing impact </a:t>
            </a:r>
            <a:endParaRPr lang="en-GB" sz="3200" dirty="0">
              <a:solidFill>
                <a:schemeClr val="tx1"/>
              </a:solidFill>
              <a:effectLst/>
            </a:endParaRPr>
          </a:p>
        </p:txBody>
      </p:sp>
      <p:sp>
        <p:nvSpPr>
          <p:cNvPr id="17411" name="Subtitle 3"/>
          <p:cNvSpPr>
            <a:spLocks noGrp="1"/>
          </p:cNvSpPr>
          <p:nvPr>
            <p:ph type="subTitle" idx="1"/>
          </p:nvPr>
        </p:nvSpPr>
        <p:spPr>
          <a:xfrm>
            <a:off x="685800" y="3611563"/>
            <a:ext cx="7772400" cy="1200150"/>
          </a:xfrm>
        </p:spPr>
        <p:txBody>
          <a:bodyPr/>
          <a:lstStyle/>
          <a:p>
            <a:pPr marR="0" eaLnBrk="1" hangingPunct="1"/>
            <a:endParaRPr lang="en-GB"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r>
              <a:rPr lang="en-GB" sz="2400" smtClean="0"/>
              <a:t>Impact across organisational boundaries and over time </a:t>
            </a:r>
          </a:p>
          <a:p>
            <a:pPr eaLnBrk="1" hangingPunct="1">
              <a:buFont typeface="Wingdings 3" pitchFamily="18" charset="2"/>
              <a:buNone/>
            </a:pPr>
            <a:endParaRPr lang="en-GB" smtClean="0"/>
          </a:p>
          <a:p>
            <a:pPr eaLnBrk="1" hangingPunct="1">
              <a:buFont typeface="Wingdings 3" pitchFamily="18" charset="2"/>
              <a:buNone/>
            </a:pPr>
            <a:r>
              <a:rPr lang="en-GB" sz="1800" i="1" smtClean="0"/>
              <a:t>	Projects reinvent themselves and they’re very slow moving. It’s evolved over a long period of time and therefore it’s quite difficult to identify any definitive change. I could stand back and I’d say ‘well 20 years ago we nursed a baby like that, now we nurse a baby like this’, and that has been the impact of [NC], but actually to say the defining moment when that started to happen, I couldn’t. (CS2, governance coordinator)</a:t>
            </a:r>
          </a:p>
          <a:p>
            <a:pPr eaLnBrk="1" hangingPunct="1"/>
            <a:endParaRPr lang="en-GB" i="1" smtClean="0"/>
          </a:p>
          <a:p>
            <a:pPr eaLnBrk="1" hangingPunct="1"/>
            <a:r>
              <a:rPr lang="en-GB" sz="2400" smtClean="0"/>
              <a:t>‘Hidden impact’</a:t>
            </a:r>
          </a:p>
          <a:p>
            <a:pPr eaLnBrk="1" hangingPunct="1">
              <a:buFont typeface="Wingdings 3" pitchFamily="18" charset="2"/>
              <a:buNone/>
            </a:pPr>
            <a:endParaRPr lang="en-GB" smtClean="0"/>
          </a:p>
          <a:p>
            <a:pPr eaLnBrk="1" hangingPunct="1">
              <a:buFont typeface="Wingdings 3" pitchFamily="18" charset="2"/>
              <a:buNone/>
            </a:pPr>
            <a:endParaRPr lang="en-GB" smtClean="0"/>
          </a:p>
        </p:txBody>
      </p:sp>
      <p:sp>
        <p:nvSpPr>
          <p:cNvPr id="3" name="Title 2"/>
          <p:cNvSpPr>
            <a:spLocks noGrp="1"/>
          </p:cNvSpPr>
          <p:nvPr>
            <p:ph type="title"/>
          </p:nvPr>
        </p:nvSpPr>
        <p:spPr/>
        <p:txBody>
          <a:bodyPr/>
          <a:lstStyle/>
          <a:p>
            <a:pPr eaLnBrk="1" fontAlgn="auto" hangingPunct="1">
              <a:spcAft>
                <a:spcPts val="0"/>
              </a:spcAft>
              <a:defRPr/>
            </a:pPr>
            <a:r>
              <a:rPr lang="en-GB" sz="4000" dirty="0" smtClean="0">
                <a:solidFill>
                  <a:schemeClr val="tx1"/>
                </a:solidFill>
                <a:effectLst/>
              </a:rPr>
              <a:t>Complexity of the role</a:t>
            </a:r>
            <a:endParaRPr lang="en-GB" sz="4000" dirty="0">
              <a:solidFill>
                <a:schemeClr val="tx1"/>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ourse">
  <a:themeElements>
    <a:clrScheme name="Custom 1">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0070C0"/>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0070C0"/>
    </a:hlink>
    <a:folHlink>
      <a:srgbClr val="44B9E8"/>
    </a:folHlink>
  </a:clrScheme>
</a:themeOverride>
</file>

<file path=ppt/theme/themeOverride2.xml><?xml version="1.0" encoding="utf-8"?>
<a:themeOverride xmlns:a="http://schemas.openxmlformats.org/drawingml/2006/main">
  <a:clrScheme name="Custom 1">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0070C0"/>
    </a:hlink>
    <a:folHlink>
      <a:srgbClr val="44B9E8"/>
    </a:folHlink>
  </a:clrScheme>
</a:themeOverride>
</file>

<file path=ppt/theme/themeOverride3.xml><?xml version="1.0" encoding="utf-8"?>
<a:themeOverride xmlns:a="http://schemas.openxmlformats.org/drawingml/2006/main">
  <a:clrScheme name="Custom 1">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0070C0"/>
    </a:hlink>
    <a:folHlink>
      <a:srgbClr val="44B9E8"/>
    </a:folHlink>
  </a:clrScheme>
</a:themeOverride>
</file>

<file path=ppt/theme/themeOverride4.xml><?xml version="1.0" encoding="utf-8"?>
<a:themeOverride xmlns:a="http://schemas.openxmlformats.org/drawingml/2006/main">
  <a:clrScheme name="Custom 1">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0070C0"/>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blank</Template>
  <TotalTime>3</TotalTime>
  <Words>1251</Words>
  <Application>Microsoft Office PowerPoint</Application>
  <PresentationFormat>On-screen Show (4:3)</PresentationFormat>
  <Paragraphs>148</Paragraphs>
  <Slides>18</Slides>
  <Notes>17</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18</vt:i4>
      </vt:variant>
    </vt:vector>
  </HeadingPairs>
  <TitlesOfParts>
    <vt:vector size="27" baseType="lpstr">
      <vt:lpstr>Arial</vt:lpstr>
      <vt:lpstr>Calibri</vt:lpstr>
      <vt:lpstr>Lucida Sans Unicode</vt:lpstr>
      <vt:lpstr>Wingdings 3</vt:lpstr>
      <vt:lpstr>Verdana</vt:lpstr>
      <vt:lpstr>Wingdings 2</vt:lpstr>
      <vt:lpstr>Cambria</vt:lpstr>
      <vt:lpstr>Blank</vt:lpstr>
      <vt:lpstr>Concourse</vt:lpstr>
      <vt:lpstr>Framework for capturing impact on patients, staff and the organisation</vt:lpstr>
      <vt:lpstr>Framework for capturing impact</vt:lpstr>
      <vt:lpstr>Impact on patients</vt:lpstr>
      <vt:lpstr>Impact on patients cont.</vt:lpstr>
      <vt:lpstr>Impact on staff</vt:lpstr>
      <vt:lpstr>Impact on staff cont.</vt:lpstr>
      <vt:lpstr>Impact on the organisation</vt:lpstr>
      <vt:lpstr>Practicalities of capturing impact </vt:lpstr>
      <vt:lpstr>Complexity of the role</vt:lpstr>
      <vt:lpstr>Immediate versus delayed impact</vt:lpstr>
      <vt:lpstr>Direct versus indirect impact</vt:lpstr>
      <vt:lpstr>Attributing impact to an individual</vt:lpstr>
      <vt:lpstr>Barriers to capturing impact</vt:lpstr>
      <vt:lpstr>Gaining a patient perspective</vt:lpstr>
      <vt:lpstr>Time, resources and expertise</vt:lpstr>
      <vt:lpstr>Identifying outcome measures</vt:lpstr>
      <vt:lpstr>Identifying suitable comparators</vt:lpstr>
      <vt:lpstr>In 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Framework for capturing impact on patients, staff and the organisation</dc:title>
  <dc:creator>Fiona Kennedy</dc:creator>
  <cp:lastModifiedBy>Fiona Kennedy</cp:lastModifiedBy>
  <cp:revision>2</cp:revision>
  <dcterms:created xsi:type="dcterms:W3CDTF">2012-04-25T09:34:45Z</dcterms:created>
  <dcterms:modified xsi:type="dcterms:W3CDTF">2013-10-07T12:29:58Z</dcterms:modified>
</cp:coreProperties>
</file>